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8" r:id="rId3"/>
    <p:sldId id="308" r:id="rId4"/>
    <p:sldId id="307" r:id="rId5"/>
    <p:sldId id="309" r:id="rId6"/>
    <p:sldId id="290" r:id="rId7"/>
    <p:sldId id="310" r:id="rId8"/>
    <p:sldId id="316" r:id="rId9"/>
    <p:sldId id="317" r:id="rId10"/>
    <p:sldId id="294" r:id="rId11"/>
    <p:sldId id="283" r:id="rId12"/>
    <p:sldId id="257" r:id="rId13"/>
    <p:sldId id="321" r:id="rId14"/>
    <p:sldId id="322" r:id="rId15"/>
    <p:sldId id="323" r:id="rId16"/>
    <p:sldId id="325" r:id="rId17"/>
    <p:sldId id="328" r:id="rId18"/>
    <p:sldId id="327" r:id="rId19"/>
    <p:sldId id="295" r:id="rId20"/>
    <p:sldId id="329" r:id="rId21"/>
    <p:sldId id="334" r:id="rId22"/>
    <p:sldId id="332" r:id="rId23"/>
    <p:sldId id="330" r:id="rId24"/>
    <p:sldId id="340" r:id="rId25"/>
    <p:sldId id="341" r:id="rId26"/>
    <p:sldId id="343" r:id="rId27"/>
    <p:sldId id="337" r:id="rId28"/>
    <p:sldId id="333" r:id="rId29"/>
    <p:sldId id="296" r:id="rId30"/>
    <p:sldId id="297" r:id="rId31"/>
    <p:sldId id="298" r:id="rId32"/>
    <p:sldId id="299" r:id="rId33"/>
    <p:sldId id="300" r:id="rId34"/>
    <p:sldId id="339" r:id="rId35"/>
    <p:sldId id="338" r:id="rId36"/>
    <p:sldId id="258" r:id="rId37"/>
    <p:sldId id="336" r:id="rId38"/>
    <p:sldId id="345" r:id="rId39"/>
    <p:sldId id="346" r:id="rId40"/>
    <p:sldId id="306" r:id="rId41"/>
    <p:sldId id="442" r:id="rId42"/>
    <p:sldId id="259" r:id="rId43"/>
    <p:sldId id="352" r:id="rId44"/>
    <p:sldId id="351" r:id="rId45"/>
    <p:sldId id="356" r:id="rId46"/>
    <p:sldId id="357" r:id="rId47"/>
    <p:sldId id="358" r:id="rId48"/>
    <p:sldId id="360" r:id="rId49"/>
    <p:sldId id="359" r:id="rId50"/>
    <p:sldId id="361" r:id="rId51"/>
    <p:sldId id="363" r:id="rId52"/>
    <p:sldId id="368" r:id="rId53"/>
    <p:sldId id="260" r:id="rId54"/>
    <p:sldId id="387" r:id="rId55"/>
    <p:sldId id="388" r:id="rId56"/>
    <p:sldId id="375" r:id="rId57"/>
    <p:sldId id="261" r:id="rId58"/>
    <p:sldId id="376" r:id="rId59"/>
    <p:sldId id="377" r:id="rId60"/>
    <p:sldId id="379" r:id="rId61"/>
    <p:sldId id="380" r:id="rId62"/>
    <p:sldId id="382" r:id="rId63"/>
    <p:sldId id="383" r:id="rId64"/>
    <p:sldId id="384" r:id="rId65"/>
    <p:sldId id="378" r:id="rId66"/>
    <p:sldId id="262" r:id="rId67"/>
    <p:sldId id="394" r:id="rId68"/>
    <p:sldId id="395" r:id="rId69"/>
    <p:sldId id="396" r:id="rId70"/>
    <p:sldId id="397" r:id="rId71"/>
    <p:sldId id="398" r:id="rId72"/>
    <p:sldId id="263" r:id="rId73"/>
    <p:sldId id="389" r:id="rId74"/>
    <p:sldId id="390" r:id="rId75"/>
    <p:sldId id="393" r:id="rId76"/>
    <p:sldId id="392" r:id="rId77"/>
    <p:sldId id="265" r:id="rId78"/>
    <p:sldId id="413" r:id="rId79"/>
    <p:sldId id="414" r:id="rId80"/>
    <p:sldId id="266" r:id="rId81"/>
    <p:sldId id="402" r:id="rId82"/>
    <p:sldId id="403" r:id="rId83"/>
    <p:sldId id="404" r:id="rId84"/>
    <p:sldId id="406" r:id="rId85"/>
    <p:sldId id="407" r:id="rId86"/>
    <p:sldId id="408" r:id="rId87"/>
    <p:sldId id="405" r:id="rId88"/>
    <p:sldId id="409" r:id="rId89"/>
    <p:sldId id="410" r:id="rId90"/>
    <p:sldId id="400" r:id="rId91"/>
    <p:sldId id="267" r:id="rId92"/>
    <p:sldId id="411" r:id="rId93"/>
    <p:sldId id="268" r:id="rId94"/>
    <p:sldId id="369" r:id="rId95"/>
    <p:sldId id="370" r:id="rId96"/>
    <p:sldId id="371" r:id="rId97"/>
    <p:sldId id="372" r:id="rId98"/>
    <p:sldId id="373" r:id="rId99"/>
    <p:sldId id="374" r:id="rId100"/>
    <p:sldId id="269" r:id="rId101"/>
    <p:sldId id="416" r:id="rId102"/>
    <p:sldId id="417" r:id="rId103"/>
    <p:sldId id="418" r:id="rId104"/>
    <p:sldId id="419" r:id="rId105"/>
    <p:sldId id="303" r:id="rId106"/>
    <p:sldId id="428" r:id="rId107"/>
    <p:sldId id="429" r:id="rId108"/>
    <p:sldId id="430" r:id="rId109"/>
    <p:sldId id="431" r:id="rId110"/>
    <p:sldId id="432" r:id="rId111"/>
    <p:sldId id="433" r:id="rId112"/>
    <p:sldId id="434" r:id="rId113"/>
    <p:sldId id="436" r:id="rId1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60FF8812-1DDD-4C85-9E3C-CBAE1DCA04ED}" type="datetimeFigureOut">
              <a:rPr lang="ru-RU"/>
              <a:pPr>
                <a:defRPr/>
              </a:pPr>
              <a:t>23.02.2022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E0C61BE-DCC7-49A4-9F6C-E2674736422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D7436F80-3B9D-4F8D-9983-313BBF76E2CB}" type="datetimeFigureOut">
              <a:rPr lang="ru-RU"/>
              <a:pPr>
                <a:defRPr/>
              </a:pPr>
              <a:t>23.02.2022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748E25D-1EDB-42E7-807C-CAEEDA695A6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A762D38-8F57-46FE-9651-A0290BFF6816}" type="datetimeFigureOut">
              <a:rPr lang="ru-RU"/>
              <a:pPr>
                <a:defRPr/>
              </a:pPr>
              <a:t>23.02.2022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1F5F6E5-7278-482D-A661-C4C1CC50E81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22F7B2D-59DE-4F36-8F66-7C57034B00AC}" type="datetimeFigureOut">
              <a:rPr lang="ru-RU"/>
              <a:pPr>
                <a:defRPr/>
              </a:pPr>
              <a:t>23.02.2022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C5841EB-414F-4958-A206-E4C71439B28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7545099B-CB0E-44E3-998A-78FDD2973575}" type="datetimeFigureOut">
              <a:rPr lang="ru-RU"/>
              <a:pPr>
                <a:defRPr/>
              </a:pPr>
              <a:t>23.02.2022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7E7F564-4D90-49A8-A5AF-069A733D5F3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882F0A3E-A0DA-42C9-8B02-82394DDE3832}" type="datetimeFigureOut">
              <a:rPr lang="ru-RU"/>
              <a:pPr>
                <a:defRPr/>
              </a:pPr>
              <a:t>23.02.2022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1CD8259-8AAB-4062-9EC3-5C6948A893B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94058C31-A780-4655-821B-5134F8C5365D}" type="datetimeFigureOut">
              <a:rPr lang="ru-RU"/>
              <a:pPr>
                <a:defRPr/>
              </a:pPr>
              <a:t>23.02.2022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C248CFA-5166-4DC8-A6FF-172BA8EC5B6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F34A8DEB-217A-4C4C-830A-1EE79A40A3B3}" type="datetimeFigureOut">
              <a:rPr lang="ru-RU"/>
              <a:pPr>
                <a:defRPr/>
              </a:pPr>
              <a:t>23.02.2022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7BD0935-8BCD-4677-8883-C84EA490ECC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6DF584D-E3CD-45FD-8D12-AD4DEF030CC7}" type="datetimeFigureOut">
              <a:rPr lang="ru-RU"/>
              <a:pPr>
                <a:defRPr/>
              </a:pPr>
              <a:t>23.02.2022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D38BA22-144B-4C04-82E1-2341365A9F2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AD06ABE4-B2D5-4C01-8BE4-6CCD3CAC89B6}" type="datetimeFigureOut">
              <a:rPr lang="ru-RU"/>
              <a:pPr>
                <a:defRPr/>
              </a:pPr>
              <a:t>23.02.2022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643CB44-0C7D-4CF9-A0EB-A00D1CC01C7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250CF1A4-D349-47F5-8D18-6C8BCD7C3FED}" type="datetimeFigureOut">
              <a:rPr lang="ru-RU"/>
              <a:pPr>
                <a:defRPr/>
              </a:pPr>
              <a:t>23.02.2022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AD812EC-E2B4-48E0-AB79-47709186AD2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04F47A8-FD94-4E51-B0B0-709DB25B060D}" type="datetimeFigureOut">
              <a:rPr lang="ru-RU"/>
              <a:pPr>
                <a:defRPr/>
              </a:pPr>
              <a:t>23.02.2022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0BD266F-D660-49CE-AC9D-C99B9DB2D2C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10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1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ГАВМ\ЗАНЯТИЯ ПРАКТИКА И ЛЕКЦИИ\БОЛЕЗНИ КОСТЕЙ\ГЛАВАЯ Хромая Собака.jpg"/>
          <p:cNvPicPr>
            <a:picLocks noChangeAspect="1" noChangeArrowheads="1"/>
          </p:cNvPicPr>
          <p:nvPr/>
        </p:nvPicPr>
        <p:blipFill>
          <a:blip r:embed="rId2" cstate="print"/>
          <a:srcRect/>
          <a:stretch>
            <a:fillRect/>
          </a:stretch>
        </p:blipFill>
        <p:spPr bwMode="auto">
          <a:xfrm>
            <a:off x="3143250" y="928688"/>
            <a:ext cx="3143250" cy="5045075"/>
          </a:xfrm>
          <a:prstGeom prst="rect">
            <a:avLst/>
          </a:prstGeom>
          <a:noFill/>
          <a:ln w="9525">
            <a:noFill/>
            <a:miter lim="800000"/>
            <a:headEnd/>
            <a:tailEnd/>
          </a:ln>
        </p:spPr>
      </p:pic>
      <p:pic>
        <p:nvPicPr>
          <p:cNvPr id="2051" name="Picture 3" descr="C:\Documents and Settings\Admin\Рабочий стол\ГАВМ\ЗАНЯТИЯ ПРАКТИКА И ЛЕКЦИИ\БОЛЕЗНИ КОСТЕЙ\ГЛАВНАЯ 1.jpg"/>
          <p:cNvPicPr>
            <a:picLocks noChangeAspect="1" noChangeArrowheads="1"/>
          </p:cNvPicPr>
          <p:nvPr/>
        </p:nvPicPr>
        <p:blipFill>
          <a:blip r:embed="rId3" cstate="print"/>
          <a:srcRect/>
          <a:stretch>
            <a:fillRect/>
          </a:stretch>
        </p:blipFill>
        <p:spPr bwMode="auto">
          <a:xfrm>
            <a:off x="0" y="928688"/>
            <a:ext cx="3133725" cy="5072062"/>
          </a:xfrm>
          <a:prstGeom prst="rect">
            <a:avLst/>
          </a:prstGeom>
          <a:noFill/>
          <a:ln w="9525">
            <a:noFill/>
            <a:miter lim="800000"/>
            <a:headEnd/>
            <a:tailEnd/>
          </a:ln>
        </p:spPr>
      </p:pic>
      <p:pic>
        <p:nvPicPr>
          <p:cNvPr id="2052" name="Picture 4" descr="C:\Documents and Settings\Admin\Рабочий стол\ГАВМ\ЗАНЯТИЯ ПРАКТИКА И ЛЕКЦИИ\БОЛЕЗНИ КОСТЕЙ\ГЛАВНАЯ 2.gif"/>
          <p:cNvPicPr>
            <a:picLocks noChangeAspect="1" noChangeArrowheads="1"/>
          </p:cNvPicPr>
          <p:nvPr/>
        </p:nvPicPr>
        <p:blipFill>
          <a:blip r:embed="rId4" cstate="print"/>
          <a:srcRect/>
          <a:stretch>
            <a:fillRect/>
          </a:stretch>
        </p:blipFill>
        <p:spPr bwMode="auto">
          <a:xfrm>
            <a:off x="6286500" y="928688"/>
            <a:ext cx="2857500" cy="5072062"/>
          </a:xfrm>
          <a:prstGeom prst="rect">
            <a:avLst/>
          </a:prstGeom>
          <a:noFill/>
          <a:ln w="9525">
            <a:noFill/>
            <a:miter lim="800000"/>
            <a:headEnd/>
            <a:tailEnd/>
          </a:ln>
        </p:spPr>
      </p:pic>
      <p:sp>
        <p:nvSpPr>
          <p:cNvPr id="2053" name="TextBox 7"/>
          <p:cNvSpPr txBox="1">
            <a:spLocks noChangeArrowheads="1"/>
          </p:cNvSpPr>
          <p:nvPr/>
        </p:nvSpPr>
        <p:spPr bwMode="auto">
          <a:xfrm>
            <a:off x="27177" y="-387424"/>
            <a:ext cx="9144000" cy="1570038"/>
          </a:xfrm>
          <a:prstGeom prst="rect">
            <a:avLst/>
          </a:prstGeom>
          <a:noFill/>
          <a:ln w="9525">
            <a:noFill/>
            <a:miter lim="800000"/>
            <a:headEnd/>
            <a:tailEnd/>
          </a:ln>
        </p:spPr>
        <p:txBody>
          <a:bodyPr>
            <a:spAutoFit/>
          </a:bodyPr>
          <a:lstStyle/>
          <a:p>
            <a:pPr algn="ctr"/>
            <a:r>
              <a:rPr lang="ru-RU" sz="8800" b="1" dirty="0">
                <a:solidFill>
                  <a:srgbClr val="FF0000"/>
                </a:solidFill>
                <a:latin typeface="Times New Roman" pitchFamily="18" charset="0"/>
                <a:cs typeface="Times New Roman" pitchFamily="18" charset="0"/>
              </a:rPr>
              <a:t>Болезни</a:t>
            </a:r>
            <a:r>
              <a:rPr lang="ru-RU" sz="9600" b="1" dirty="0">
                <a:solidFill>
                  <a:srgbClr val="FF0000"/>
                </a:solidFill>
                <a:latin typeface="Times New Roman" pitchFamily="18" charset="0"/>
                <a:cs typeface="Times New Roman" pitchFamily="18" charset="0"/>
              </a:rPr>
              <a:t> </a:t>
            </a:r>
          </a:p>
        </p:txBody>
      </p:sp>
      <p:sp>
        <p:nvSpPr>
          <p:cNvPr id="2054" name="TextBox 9"/>
          <p:cNvSpPr txBox="1">
            <a:spLocks noChangeArrowheads="1"/>
          </p:cNvSpPr>
          <p:nvPr/>
        </p:nvSpPr>
        <p:spPr bwMode="auto">
          <a:xfrm>
            <a:off x="0" y="5442282"/>
            <a:ext cx="9144000" cy="1446550"/>
          </a:xfrm>
          <a:prstGeom prst="rect">
            <a:avLst/>
          </a:prstGeom>
          <a:noFill/>
          <a:ln w="9525">
            <a:noFill/>
            <a:miter lim="800000"/>
            <a:headEnd/>
            <a:tailEnd/>
          </a:ln>
        </p:spPr>
        <p:txBody>
          <a:bodyPr>
            <a:spAutoFit/>
          </a:bodyPr>
          <a:lstStyle/>
          <a:p>
            <a:pPr algn="ctr"/>
            <a:r>
              <a:rPr lang="ru-RU" sz="8800" b="1" dirty="0">
                <a:solidFill>
                  <a:srgbClr val="FF0000"/>
                </a:solidFill>
                <a:latin typeface="Times New Roman" pitchFamily="18" charset="0"/>
                <a:cs typeface="Times New Roman" pitchFamily="18" charset="0"/>
              </a:rPr>
              <a:t>суставов</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Содержимое 2"/>
          <p:cNvSpPr>
            <a:spLocks noGrp="1"/>
          </p:cNvSpPr>
          <p:nvPr>
            <p:ph idx="1"/>
          </p:nvPr>
        </p:nvSpPr>
        <p:spPr/>
        <p:txBody>
          <a:bodyPr/>
          <a:lstStyle/>
          <a:p>
            <a:pPr algn="ctr">
              <a:buFont typeface="Arial" charset="0"/>
              <a:buNone/>
            </a:pPr>
            <a:r>
              <a:rPr lang="ru-RU" sz="6000" b="1" i="1" u="sng">
                <a:latin typeface="Times New Roman" pitchFamily="18" charset="0"/>
                <a:cs typeface="Times New Roman" pitchFamily="18" charset="0"/>
              </a:rPr>
              <a:t>ОБЩАЯ  АРТРОПАТОЛОГИЯ</a:t>
            </a:r>
            <a:endParaRPr lang="ru-RU" sz="6000" i="1"/>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Заголовок 1"/>
          <p:cNvSpPr>
            <a:spLocks noGrp="1"/>
          </p:cNvSpPr>
          <p:nvPr>
            <p:ph type="title"/>
          </p:nvPr>
        </p:nvSpPr>
        <p:spPr>
          <a:xfrm>
            <a:off x="428625" y="0"/>
            <a:ext cx="8229600" cy="1143000"/>
          </a:xfrm>
        </p:spPr>
        <p:txBody>
          <a:bodyPr/>
          <a:lstStyle/>
          <a:p>
            <a:r>
              <a:rPr lang="ru-RU" dirty="0">
                <a:solidFill>
                  <a:srgbClr val="FF0000"/>
                </a:solidFill>
                <a:latin typeface="Times New Roman" pitchFamily="18" charset="0"/>
                <a:cs typeface="Times New Roman" pitchFamily="18" charset="0"/>
              </a:rPr>
              <a:t>Бурситы</a:t>
            </a:r>
          </a:p>
        </p:txBody>
      </p:sp>
      <p:sp>
        <p:nvSpPr>
          <p:cNvPr id="3" name="Содержимое 2"/>
          <p:cNvSpPr>
            <a:spLocks noGrp="1"/>
          </p:cNvSpPr>
          <p:nvPr>
            <p:ph idx="1"/>
          </p:nvPr>
        </p:nvSpPr>
        <p:spPr>
          <a:xfrm>
            <a:off x="0" y="857250"/>
            <a:ext cx="9144000" cy="1643063"/>
          </a:xfrm>
        </p:spPr>
        <p:txBody>
          <a:bodyPr rtlCol="0">
            <a:normAutofit/>
          </a:bodyPr>
          <a:lstStyle/>
          <a:p>
            <a:pPr marL="0" indent="0" fontAlgn="auto">
              <a:spcAft>
                <a:spcPts val="0"/>
              </a:spcAft>
              <a:buFont typeface="Arial" pitchFamily="34" charset="0"/>
              <a:buNone/>
              <a:defRPr/>
            </a:pPr>
            <a:r>
              <a:rPr lang="ru-RU" b="1" dirty="0">
                <a:latin typeface="Times New Roman" pitchFamily="18" charset="0"/>
                <a:cs typeface="Times New Roman" pitchFamily="18" charset="0"/>
              </a:rPr>
              <a:t>Бурситы</a:t>
            </a:r>
            <a:r>
              <a:rPr lang="ru-RU" dirty="0">
                <a:latin typeface="Times New Roman" pitchFamily="18" charset="0"/>
                <a:cs typeface="Times New Roman" pitchFamily="18" charset="0"/>
              </a:rPr>
              <a:t> - воспаление слизистых и синовиальных сумок бывают у всех животных.</a:t>
            </a:r>
          </a:p>
          <a:p>
            <a:pPr fontAlgn="auto">
              <a:spcAft>
                <a:spcPts val="0"/>
              </a:spcAft>
              <a:buFont typeface="Arial" pitchFamily="34" charset="0"/>
              <a:buChar char="•"/>
              <a:defRPr/>
            </a:pPr>
            <a:endParaRPr lang="ru-RU" dirty="0"/>
          </a:p>
        </p:txBody>
      </p:sp>
      <p:pic>
        <p:nvPicPr>
          <p:cNvPr id="130053" name="Picture 3" descr="C:\Documents and Settings\Admin\Рабочий стол\ГАВМ\ЗАНЯТИЯ ПРАКТИКА И ЛЕКЦИИ\Болезни суставов\бурсит\2.jpg"/>
          <p:cNvPicPr>
            <a:picLocks noChangeAspect="1" noChangeArrowheads="1"/>
          </p:cNvPicPr>
          <p:nvPr/>
        </p:nvPicPr>
        <p:blipFill>
          <a:blip r:embed="rId2" cstate="print"/>
          <a:srcRect/>
          <a:stretch>
            <a:fillRect/>
          </a:stretch>
        </p:blipFill>
        <p:spPr bwMode="auto">
          <a:xfrm>
            <a:off x="1336109" y="1928813"/>
            <a:ext cx="6471782" cy="4857750"/>
          </a:xfrm>
          <a:prstGeom prst="rect">
            <a:avLst/>
          </a:prstGeom>
          <a:noFill/>
          <a:ln w="9525">
            <a:noFill/>
            <a:miter lim="800000"/>
            <a:headEnd/>
            <a:tailEnd/>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rtlCol="0">
            <a:normAutofit fontScale="92500"/>
          </a:bodyPr>
          <a:lstStyle/>
          <a:p>
            <a:pPr fontAlgn="auto">
              <a:spcAft>
                <a:spcPts val="0"/>
              </a:spcAft>
              <a:buFont typeface="Arial" pitchFamily="34" charset="0"/>
              <a:buChar char="•"/>
              <a:defRPr/>
            </a:pPr>
            <a:r>
              <a:rPr lang="ru-RU" dirty="0">
                <a:latin typeface="Times New Roman" pitchFamily="18" charset="0"/>
                <a:cs typeface="Times New Roman" pitchFamily="18" charset="0"/>
              </a:rPr>
              <a:t>Бурситы развиваются главным образом на почве закрытых и открытых механических повреждений. Реже они возникают в результате распространения гнойного процесса с окружающих тканей, а иногда вследствие гематогенной инфекции (бруцеллез, туберкулез, мыт, сепсис и др.).</a:t>
            </a:r>
          </a:p>
          <a:p>
            <a:pPr algn="ctr" fontAlgn="auto">
              <a:spcAft>
                <a:spcPts val="0"/>
              </a:spcAft>
              <a:buFont typeface="Arial" pitchFamily="34" charset="0"/>
              <a:buNone/>
              <a:defRPr/>
            </a:pPr>
            <a:r>
              <a:rPr lang="ru-RU" b="1" dirty="0">
                <a:latin typeface="Times New Roman" pitchFamily="18" charset="0"/>
                <a:cs typeface="Times New Roman" pitchFamily="18" charset="0"/>
              </a:rPr>
              <a:t>Патогенез.</a:t>
            </a:r>
            <a:r>
              <a:rPr lang="ru-RU" dirty="0">
                <a:latin typeface="Times New Roman" pitchFamily="18" charset="0"/>
                <a:cs typeface="Times New Roman" pitchFamily="18" charset="0"/>
              </a:rPr>
              <a:t> </a:t>
            </a:r>
          </a:p>
          <a:p>
            <a:pPr fontAlgn="auto">
              <a:spcAft>
                <a:spcPts val="0"/>
              </a:spcAft>
              <a:buFont typeface="Arial" pitchFamily="34" charset="0"/>
              <a:buChar char="•"/>
              <a:defRPr/>
            </a:pPr>
            <a:r>
              <a:rPr lang="ru-RU" dirty="0">
                <a:latin typeface="Times New Roman" pitchFamily="18" charset="0"/>
                <a:cs typeface="Times New Roman" pitchFamily="18" charset="0"/>
              </a:rPr>
              <a:t>В результате повреждения бурсы в ней развивается воспаление. Стенки бурсы и окружающие ткани отекают, инфильтрируются клетками, а в полость бурсы в зависимости от степени воспаления выпотевает серозный, серозно-фибринозный или фибринозный экссудат.</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50"/>
            <a:ext cx="8507288" cy="5840413"/>
          </a:xfrm>
        </p:spPr>
        <p:txBody>
          <a:bodyPr rtlCol="0">
            <a:normAutofit lnSpcReduction="10000"/>
          </a:bodyPr>
          <a:lstStyle/>
          <a:p>
            <a:pPr algn="ctr" fontAlgn="auto">
              <a:spcAft>
                <a:spcPts val="0"/>
              </a:spcAft>
              <a:buFont typeface="Arial" pitchFamily="34" charset="0"/>
              <a:buNone/>
              <a:defRPr/>
            </a:pPr>
            <a:r>
              <a:rPr lang="ru-RU" b="1" dirty="0">
                <a:latin typeface="Times New Roman" pitchFamily="18" charset="0"/>
                <a:cs typeface="Times New Roman" pitchFamily="18" charset="0"/>
              </a:rPr>
              <a:t>ЛЕЧЕНИЕ</a:t>
            </a:r>
          </a:p>
          <a:p>
            <a:pPr fontAlgn="auto">
              <a:spcAft>
                <a:spcPts val="0"/>
              </a:spcAft>
              <a:buFont typeface="Arial" pitchFamily="34" charset="0"/>
              <a:buChar char="•"/>
              <a:defRPr/>
            </a:pPr>
            <a:r>
              <a:rPr lang="ru-RU" dirty="0">
                <a:latin typeface="Times New Roman" pitchFamily="18" charset="0"/>
                <a:cs typeface="Times New Roman" pitchFamily="18" charset="0"/>
              </a:rPr>
              <a:t>При устранении причин и своевременном лечении воспалительные явления постепенно исчезают, экссудат рассасывается и бурса приходит в норму. </a:t>
            </a:r>
            <a:r>
              <a:rPr lang="ru-RU" u="sng" dirty="0">
                <a:latin typeface="Times New Roman" pitchFamily="18" charset="0"/>
                <a:cs typeface="Times New Roman" pitchFamily="18" charset="0"/>
              </a:rPr>
              <a:t>При хроническом </a:t>
            </a:r>
            <a:r>
              <a:rPr lang="ru-RU" dirty="0">
                <a:latin typeface="Times New Roman" pitchFamily="18" charset="0"/>
                <a:cs typeface="Times New Roman" pitchFamily="18" charset="0"/>
              </a:rPr>
              <a:t>серозном или серозно-фибринозном бурсите на слизистой бурсы образуются соединительнотканные разращения в виде валиков, гребней и перемычек, ворсинки утолщаются, а стенка бурсы и </a:t>
            </a:r>
            <a:r>
              <a:rPr lang="ru-RU" dirty="0" err="1">
                <a:latin typeface="Times New Roman" pitchFamily="18" charset="0"/>
                <a:cs typeface="Times New Roman" pitchFamily="18" charset="0"/>
              </a:rPr>
              <a:t>парабурсальные</a:t>
            </a:r>
            <a:r>
              <a:rPr lang="ru-RU" dirty="0">
                <a:latin typeface="Times New Roman" pitchFamily="18" charset="0"/>
                <a:cs typeface="Times New Roman" pitchFamily="18" charset="0"/>
              </a:rPr>
              <a:t> ткани прорастают молодой </a:t>
            </a:r>
            <a:r>
              <a:rPr lang="ru-RU" u="sng" dirty="0">
                <a:latin typeface="Times New Roman" pitchFamily="18" charset="0"/>
                <a:cs typeface="Times New Roman" pitchFamily="18" charset="0"/>
              </a:rPr>
              <a:t>соединительной тканью</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Содержимое 2"/>
          <p:cNvSpPr>
            <a:spLocks noGrp="1"/>
          </p:cNvSpPr>
          <p:nvPr>
            <p:ph idx="1"/>
          </p:nvPr>
        </p:nvSpPr>
        <p:spPr>
          <a:xfrm>
            <a:off x="0" y="0"/>
            <a:ext cx="9144000" cy="2143125"/>
          </a:xfrm>
        </p:spPr>
        <p:txBody>
          <a:bodyPr/>
          <a:lstStyle/>
          <a:p>
            <a:r>
              <a:rPr lang="ru-RU">
                <a:latin typeface="Times New Roman" pitchFamily="18" charset="0"/>
                <a:cs typeface="Times New Roman" pitchFamily="18" charset="0"/>
              </a:rPr>
              <a:t>В случае отложения солей кальция или развития в фибринозно-измененной стенке бурсы очагов окостенения фибринозный бурсит становится петрифицирующим или оссифицирующий.</a:t>
            </a:r>
          </a:p>
        </p:txBody>
      </p:sp>
      <p:pic>
        <p:nvPicPr>
          <p:cNvPr id="134147" name="Picture 2" descr="C:\Documents and Settings\Admin\Рабочий стол\ГАВМ\ЗАНЯТИЯ ПРАКТИКА И ЛЕКЦИИ\Болезни суставов\бурсит\5.jpg"/>
          <p:cNvPicPr>
            <a:picLocks noChangeAspect="1" noChangeArrowheads="1"/>
          </p:cNvPicPr>
          <p:nvPr/>
        </p:nvPicPr>
        <p:blipFill>
          <a:blip r:embed="rId2" cstate="print"/>
          <a:srcRect/>
          <a:stretch>
            <a:fillRect/>
          </a:stretch>
        </p:blipFill>
        <p:spPr bwMode="auto">
          <a:xfrm>
            <a:off x="1285875" y="2000250"/>
            <a:ext cx="6985000" cy="4635500"/>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28625"/>
            <a:ext cx="9144000" cy="6072188"/>
          </a:xfrm>
        </p:spPr>
        <p:txBody>
          <a:bodyPr rtlCol="0">
            <a:normAutofit lnSpcReduction="10000"/>
          </a:bodyPr>
          <a:lstStyle/>
          <a:p>
            <a:pPr fontAlgn="auto">
              <a:spcAft>
                <a:spcPts val="0"/>
              </a:spcAft>
              <a:buFont typeface="Arial" pitchFamily="34" charset="0"/>
              <a:buChar char="•"/>
              <a:defRPr/>
            </a:pPr>
            <a:r>
              <a:rPr lang="ru-RU" sz="4000" dirty="0">
                <a:latin typeface="Times New Roman" pitchFamily="18" charset="0"/>
                <a:cs typeface="Times New Roman" pitchFamily="18" charset="0"/>
              </a:rPr>
              <a:t>В случае гнойного поражения бурсы ее пунктируют в нижней части и через иглу, введенную в сустав, промывают антисептическими растворами.</a:t>
            </a:r>
          </a:p>
          <a:p>
            <a:pPr fontAlgn="auto">
              <a:spcAft>
                <a:spcPts val="0"/>
              </a:spcAft>
              <a:buFont typeface="Arial" pitchFamily="34" charset="0"/>
              <a:buChar char="•"/>
              <a:defRPr/>
            </a:pPr>
            <a:endParaRPr lang="ru-RU" sz="4000" dirty="0">
              <a:latin typeface="Times New Roman" pitchFamily="18" charset="0"/>
              <a:cs typeface="Times New Roman" pitchFamily="18" charset="0"/>
            </a:endParaRPr>
          </a:p>
          <a:p>
            <a:pPr fontAlgn="auto">
              <a:spcAft>
                <a:spcPts val="0"/>
              </a:spcAft>
              <a:buFont typeface="Arial" pitchFamily="34" charset="0"/>
              <a:buChar char="•"/>
              <a:defRPr/>
            </a:pPr>
            <a:r>
              <a:rPr lang="ru-RU" sz="4000" dirty="0">
                <a:latin typeface="Times New Roman" pitchFamily="18" charset="0"/>
                <a:cs typeface="Times New Roman" pitchFamily="18" charset="0"/>
              </a:rPr>
              <a:t>Или вскрывают, иссекают </a:t>
            </a:r>
            <a:r>
              <a:rPr lang="ru-RU" sz="4000" dirty="0" err="1">
                <a:latin typeface="Times New Roman" pitchFamily="18" charset="0"/>
                <a:cs typeface="Times New Roman" pitchFamily="18" charset="0"/>
              </a:rPr>
              <a:t>некротизированные</a:t>
            </a:r>
            <a:r>
              <a:rPr lang="ru-RU" sz="4000" dirty="0">
                <a:latin typeface="Times New Roman" pitchFamily="18" charset="0"/>
                <a:cs typeface="Times New Roman" pitchFamily="18" charset="0"/>
              </a:rPr>
              <a:t> ткани, выскабливают слизистую оболочку и далее проводят послеоперационное лечение.</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a:latin typeface="Times New Roman" pitchFamily="18" charset="0"/>
                <a:cs typeface="Times New Roman" pitchFamily="18" charset="0"/>
              </a:rPr>
              <a:t>Основные способы лечения болезней суставов</a:t>
            </a:r>
            <a:br>
              <a:rPr lang="ru-RU" dirty="0"/>
            </a:br>
            <a:endParaRPr lang="ru-RU" dirty="0"/>
          </a:p>
        </p:txBody>
      </p:sp>
      <p:sp>
        <p:nvSpPr>
          <p:cNvPr id="3" name="Содержимое 2"/>
          <p:cNvSpPr>
            <a:spLocks noGrp="1"/>
          </p:cNvSpPr>
          <p:nvPr>
            <p:ph idx="1"/>
          </p:nvPr>
        </p:nvSpPr>
        <p:spPr>
          <a:xfrm>
            <a:off x="214313" y="1214438"/>
            <a:ext cx="8472487" cy="5214937"/>
          </a:xfrm>
        </p:spPr>
        <p:txBody>
          <a:bodyPr rtlCol="0">
            <a:normAutofit fontScale="92500" lnSpcReduction="10000"/>
          </a:bodyPr>
          <a:lstStyle/>
          <a:p>
            <a:pPr fontAlgn="auto">
              <a:spcAft>
                <a:spcPts val="0"/>
              </a:spcAft>
              <a:buFont typeface="Arial" pitchFamily="34" charset="0"/>
              <a:buChar char="•"/>
              <a:defRPr/>
            </a:pPr>
            <a:r>
              <a:rPr lang="ru-RU" b="1" i="1" dirty="0">
                <a:latin typeface="Times New Roman" pitchFamily="18" charset="0"/>
                <a:cs typeface="Times New Roman" pitchFamily="18" charset="0"/>
              </a:rPr>
              <a:t>Лечение зависит от нозологической формы болезни, её этиологии, патогенеза, течения, стадии, индивидуальных особенностей животного и его физиологического состояния. (Панацеи не существует)</a:t>
            </a:r>
          </a:p>
          <a:p>
            <a:pPr fontAlgn="auto">
              <a:spcAft>
                <a:spcPts val="0"/>
              </a:spcAft>
              <a:buFont typeface="Arial" pitchFamily="34" charset="0"/>
              <a:buChar char="•"/>
              <a:defRPr/>
            </a:pPr>
            <a:r>
              <a:rPr lang="ru-RU" u="sng" dirty="0">
                <a:latin typeface="Times New Roman" pitchFamily="18" charset="0"/>
                <a:cs typeface="Times New Roman" pitchFamily="18" charset="0"/>
              </a:rPr>
              <a:t>Онкологические</a:t>
            </a:r>
            <a:r>
              <a:rPr lang="ru-RU" dirty="0">
                <a:latin typeface="Times New Roman" pitchFamily="18" charset="0"/>
                <a:cs typeface="Times New Roman" pitchFamily="18" charset="0"/>
              </a:rPr>
              <a:t> болезни – операции по удалению.</a:t>
            </a:r>
          </a:p>
          <a:p>
            <a:pPr fontAlgn="auto">
              <a:spcAft>
                <a:spcPts val="0"/>
              </a:spcAft>
              <a:buFont typeface="Arial" pitchFamily="34" charset="0"/>
              <a:buChar char="•"/>
              <a:defRPr/>
            </a:pPr>
            <a:r>
              <a:rPr lang="ru-RU" u="sng" dirty="0">
                <a:latin typeface="Times New Roman" pitchFamily="18" charset="0"/>
                <a:cs typeface="Times New Roman" pitchFamily="18" charset="0"/>
              </a:rPr>
              <a:t>Воспалительные</a:t>
            </a:r>
            <a:r>
              <a:rPr lang="ru-RU" dirty="0">
                <a:latin typeface="Times New Roman" pitchFamily="18" charset="0"/>
                <a:cs typeface="Times New Roman" pitchFamily="18" charset="0"/>
              </a:rPr>
              <a:t> заболевания – противовоспалительная и </a:t>
            </a:r>
            <a:r>
              <a:rPr lang="ru-RU" dirty="0" err="1">
                <a:latin typeface="Times New Roman" pitchFamily="18" charset="0"/>
                <a:cs typeface="Times New Roman" pitchFamily="18" charset="0"/>
              </a:rPr>
              <a:t>антибиотикотерапия</a:t>
            </a:r>
            <a:r>
              <a:rPr lang="ru-RU" dirty="0">
                <a:latin typeface="Times New Roman" pitchFamily="18" charset="0"/>
                <a:cs typeface="Times New Roman" pitchFamily="18" charset="0"/>
              </a:rPr>
              <a:t>.</a:t>
            </a:r>
          </a:p>
          <a:p>
            <a:pPr fontAlgn="auto">
              <a:spcAft>
                <a:spcPts val="0"/>
              </a:spcAft>
              <a:buFont typeface="Arial" pitchFamily="34" charset="0"/>
              <a:buChar char="•"/>
              <a:defRPr/>
            </a:pPr>
            <a:r>
              <a:rPr lang="ru-RU" u="sng" dirty="0">
                <a:latin typeface="Times New Roman" pitchFamily="18" charset="0"/>
                <a:cs typeface="Times New Roman" pitchFamily="18" charset="0"/>
              </a:rPr>
              <a:t>Дегенеративные</a:t>
            </a:r>
            <a:r>
              <a:rPr lang="ru-RU" dirty="0">
                <a:latin typeface="Times New Roman" pitchFamily="18" charset="0"/>
                <a:cs typeface="Times New Roman" pitchFamily="18" charset="0"/>
              </a:rPr>
              <a:t> заболевания – </a:t>
            </a:r>
            <a:r>
              <a:rPr lang="ru-RU" dirty="0" err="1">
                <a:latin typeface="Times New Roman" pitchFamily="18" charset="0"/>
                <a:cs typeface="Times New Roman" pitchFamily="18" charset="0"/>
              </a:rPr>
              <a:t>полиативное</a:t>
            </a:r>
            <a:r>
              <a:rPr lang="ru-RU" dirty="0">
                <a:latin typeface="Times New Roman" pitchFamily="18" charset="0"/>
                <a:cs typeface="Times New Roman" pitchFamily="18" charset="0"/>
              </a:rPr>
              <a:t> лечение или протезирование.</a:t>
            </a:r>
          </a:p>
          <a:p>
            <a:pPr fontAlgn="auto">
              <a:spcAft>
                <a:spcPts val="0"/>
              </a:spcAft>
              <a:buFont typeface="Arial" pitchFamily="34" charset="0"/>
              <a:buChar char="•"/>
              <a:defRPr/>
            </a:pPr>
            <a:endParaRPr lang="ru-RU" dirty="0"/>
          </a:p>
          <a:p>
            <a:pPr fontAlgn="auto">
              <a:spcAft>
                <a:spcPts val="0"/>
              </a:spcAft>
              <a:buFont typeface="Arial" pitchFamily="34" charset="0"/>
              <a:buChar char="•"/>
              <a:defRPr/>
            </a:pPr>
            <a:endParaRPr lang="ru-RU"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C:\Documents and Settings\Admin\Рабочий стол\ГАВМ\ЗАНЯТИЯ ПРАКТИКА И ЛЕКЦИИ\Болезни суставов\лекарства\Лекарства суставные 1.jpg"/>
          <p:cNvPicPr>
            <a:picLocks noGrp="1" noChangeAspect="1" noChangeArrowheads="1"/>
          </p:cNvPicPr>
          <p:nvPr>
            <p:ph idx="1"/>
          </p:nvPr>
        </p:nvPicPr>
        <p:blipFill>
          <a:blip r:embed="rId2" cstate="print"/>
          <a:srcRect/>
          <a:stretch>
            <a:fillRect/>
          </a:stretch>
        </p:blipFill>
        <p:spPr>
          <a:xfrm>
            <a:off x="1588" y="0"/>
            <a:ext cx="9155112" cy="6858000"/>
          </a:xfrm>
          <a:noFill/>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C:\Documents and Settings\Admin\Рабочий стол\ГАВМ\ЗАНЯТИЯ ПРАКТИКА И ЛЕКЦИИ\Болезни суставов\лекарства\хондроитинсульфат.jpg"/>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a:latin typeface="Times New Roman" pitchFamily="18" charset="0"/>
                <a:cs typeface="Times New Roman" pitchFamily="18" charset="0"/>
              </a:rPr>
              <a:t>ПРЕПАРАТЫ ГИАЛУРОНОВОЙ КИСЛОТЫ</a:t>
            </a:r>
          </a:p>
        </p:txBody>
      </p:sp>
      <p:pic>
        <p:nvPicPr>
          <p:cNvPr id="140291" name="Picture 3" descr="C:\Documents and Settings\Admin\Рабочий стол\ГАВМ\ЗАНЯТИЯ ПРАКТИКА И ЛЕКЦИИ\Болезни суставов\лекарства\1.jpg"/>
          <p:cNvPicPr>
            <a:picLocks noChangeAspect="1" noChangeArrowheads="1"/>
          </p:cNvPicPr>
          <p:nvPr/>
        </p:nvPicPr>
        <p:blipFill>
          <a:blip r:embed="rId2" cstate="print"/>
          <a:srcRect/>
          <a:stretch>
            <a:fillRect/>
          </a:stretch>
        </p:blipFill>
        <p:spPr bwMode="auto">
          <a:xfrm>
            <a:off x="2357438" y="2214563"/>
            <a:ext cx="4330700" cy="2814637"/>
          </a:xfrm>
          <a:prstGeom prst="rect">
            <a:avLst/>
          </a:prstGeom>
          <a:noFill/>
          <a:ln w="9525">
            <a:noFill/>
            <a:miter lim="800000"/>
            <a:headEnd/>
            <a:tailEnd/>
          </a:ln>
        </p:spPr>
      </p:pic>
      <p:pic>
        <p:nvPicPr>
          <p:cNvPr id="140292" name="Picture 2" descr="C:\Documents and Settings\Admin\Рабочий стол\ГАВМ\ЗАНЯТИЯ ПРАКТИКА И ЛЕКЦИИ\Болезни суставов\лекарства\искуственная суставн жидкость.jpg"/>
          <p:cNvPicPr>
            <a:picLocks noGrp="1" noChangeAspect="1" noChangeArrowheads="1"/>
          </p:cNvPicPr>
          <p:nvPr>
            <p:ph idx="1"/>
          </p:nvPr>
        </p:nvPicPr>
        <p:blipFill>
          <a:blip r:embed="rId3" cstate="print"/>
          <a:srcRect/>
          <a:stretch>
            <a:fillRect/>
          </a:stretch>
        </p:blipFill>
        <p:spPr>
          <a:xfrm>
            <a:off x="214313" y="1357313"/>
            <a:ext cx="3459162" cy="1857375"/>
          </a:xfrm>
          <a:noFill/>
        </p:spPr>
      </p:pic>
      <p:pic>
        <p:nvPicPr>
          <p:cNvPr id="140293" name="Picture 4" descr="C:\Documents and Settings\Admin\Рабочий стол\ГАВМ\ЗАНЯТИЯ ПРАКТИКА И ЛЕКЦИИ\Болезни суставов\лекарства\2.jpg"/>
          <p:cNvPicPr>
            <a:picLocks noChangeAspect="1" noChangeArrowheads="1"/>
          </p:cNvPicPr>
          <p:nvPr/>
        </p:nvPicPr>
        <p:blipFill>
          <a:blip r:embed="rId4" cstate="print"/>
          <a:srcRect/>
          <a:stretch>
            <a:fillRect/>
          </a:stretch>
        </p:blipFill>
        <p:spPr bwMode="auto">
          <a:xfrm>
            <a:off x="5094288" y="4286250"/>
            <a:ext cx="3835400" cy="2333625"/>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Заголовок 1"/>
          <p:cNvSpPr>
            <a:spLocks noGrp="1"/>
          </p:cNvSpPr>
          <p:nvPr>
            <p:ph type="title"/>
          </p:nvPr>
        </p:nvSpPr>
        <p:spPr>
          <a:xfrm>
            <a:off x="428625" y="285750"/>
            <a:ext cx="8229600" cy="1143000"/>
          </a:xfrm>
        </p:spPr>
        <p:txBody>
          <a:bodyPr/>
          <a:lstStyle/>
          <a:p>
            <a:r>
              <a:rPr lang="ru-RU" sz="3200">
                <a:latin typeface="Times New Roman" pitchFamily="18" charset="0"/>
                <a:cs typeface="Times New Roman" pitchFamily="18" charset="0"/>
              </a:rPr>
              <a:t>НЕСТЕРОЙДНЫЕ ПРОТИВОВОСПАЛИТЕЛЬНЫЕ ПРЕПАРАТЫ (НПВП)</a:t>
            </a:r>
          </a:p>
        </p:txBody>
      </p:sp>
      <p:pic>
        <p:nvPicPr>
          <p:cNvPr id="141315" name="Picture 2" descr="C:\Documents and Settings\Admin\Рабочий стол\ГАВМ\ЗАНЯТИЯ ПРАКТИКА И ЛЕКЦИИ\Болезни суставов\лекарства\нпвп 1.jpg"/>
          <p:cNvPicPr>
            <a:picLocks noChangeAspect="1" noChangeArrowheads="1"/>
          </p:cNvPicPr>
          <p:nvPr/>
        </p:nvPicPr>
        <p:blipFill>
          <a:blip r:embed="rId2" cstate="print"/>
          <a:srcRect/>
          <a:stretch>
            <a:fillRect/>
          </a:stretch>
        </p:blipFill>
        <p:spPr bwMode="auto">
          <a:xfrm>
            <a:off x="0" y="1587500"/>
            <a:ext cx="9144000" cy="52705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313" y="571500"/>
            <a:ext cx="8643937" cy="1470025"/>
          </a:xfrm>
        </p:spPr>
        <p:txBody>
          <a:bodyPr rtlCol="0">
            <a:normAutofit fontScale="90000"/>
          </a:bodyPr>
          <a:lstStyle/>
          <a:p>
            <a:pPr fontAlgn="auto">
              <a:spcAft>
                <a:spcPts val="0"/>
              </a:spcAft>
              <a:defRPr/>
            </a:pPr>
            <a:r>
              <a:rPr lang="ru-RU" b="1" dirty="0">
                <a:solidFill>
                  <a:srgbClr val="FF0000"/>
                </a:solidFill>
                <a:latin typeface="Times New Roman" pitchFamily="18" charset="0"/>
                <a:cs typeface="Times New Roman" pitchFamily="18" charset="0"/>
              </a:rPr>
              <a:t>Диагностика болезней конечностей </a:t>
            </a:r>
            <a:br>
              <a:rPr lang="ru-RU" dirty="0"/>
            </a:br>
            <a:endParaRPr lang="ru-RU" dirty="0"/>
          </a:p>
        </p:txBody>
      </p:sp>
      <p:sp>
        <p:nvSpPr>
          <p:cNvPr id="21507" name="TextBox 3"/>
          <p:cNvSpPr txBox="1">
            <a:spLocks noChangeArrowheads="1"/>
          </p:cNvSpPr>
          <p:nvPr/>
        </p:nvSpPr>
        <p:spPr bwMode="auto">
          <a:xfrm>
            <a:off x="285750" y="1714500"/>
            <a:ext cx="8750746" cy="5078313"/>
          </a:xfrm>
          <a:prstGeom prst="rect">
            <a:avLst/>
          </a:prstGeom>
          <a:noFill/>
          <a:ln w="9525">
            <a:noFill/>
            <a:miter lim="800000"/>
            <a:headEnd/>
            <a:tailEnd/>
          </a:ln>
        </p:spPr>
        <p:txBody>
          <a:bodyPr wrap="square">
            <a:spAutoFit/>
          </a:bodyPr>
          <a:lstStyle/>
          <a:p>
            <a:r>
              <a:rPr lang="ru-RU" sz="2400" dirty="0">
                <a:latin typeface="Times New Roman" pitchFamily="18" charset="0"/>
                <a:cs typeface="Times New Roman" pitchFamily="18" charset="0"/>
              </a:rPr>
              <a:t>-</a:t>
            </a:r>
            <a:r>
              <a:rPr lang="ru-RU" dirty="0">
                <a:latin typeface="Calibri" pitchFamily="34" charset="0"/>
              </a:rPr>
              <a:t> </a:t>
            </a:r>
            <a:r>
              <a:rPr lang="ru-RU" sz="2400" b="1" i="1" dirty="0">
                <a:latin typeface="Times New Roman" pitchFamily="18" charset="0"/>
                <a:cs typeface="Times New Roman" pitchFamily="18" charset="0"/>
              </a:rPr>
              <a:t>Виды патологий</a:t>
            </a:r>
            <a:r>
              <a:rPr lang="ru-RU" sz="2400" dirty="0">
                <a:latin typeface="Times New Roman" pitchFamily="18" charset="0"/>
                <a:cs typeface="Times New Roman" pitchFamily="18" charset="0"/>
              </a:rPr>
              <a:t> – травмы, воспаления, опухоли.</a:t>
            </a:r>
          </a:p>
          <a:p>
            <a:r>
              <a:rPr lang="ru-RU" sz="2400" dirty="0">
                <a:latin typeface="Times New Roman" pitchFamily="18" charset="0"/>
                <a:cs typeface="Times New Roman" pitchFamily="18" charset="0"/>
              </a:rPr>
              <a:t>- </a:t>
            </a:r>
            <a:r>
              <a:rPr lang="ru-RU" sz="2400" b="1" i="1" dirty="0">
                <a:latin typeface="Times New Roman" pitchFamily="18" charset="0"/>
                <a:cs typeface="Times New Roman" pitchFamily="18" charset="0"/>
              </a:rPr>
              <a:t>Морфологические субстраты патологий</a:t>
            </a:r>
            <a:r>
              <a:rPr lang="ru-RU" sz="2400" dirty="0">
                <a:latin typeface="Times New Roman" pitchFamily="18" charset="0"/>
                <a:cs typeface="Times New Roman" pitchFamily="18" charset="0"/>
              </a:rPr>
              <a:t> – мышцы, сухожилия, нервы, кровеносные и лимфатические сосуды, кости, </a:t>
            </a:r>
            <a:r>
              <a:rPr lang="ru-RU" sz="2400" b="1" u="sng" dirty="0">
                <a:latin typeface="Times New Roman" pitchFamily="18" charset="0"/>
                <a:cs typeface="Times New Roman" pitchFamily="18" charset="0"/>
              </a:rPr>
              <a:t>суставы</a:t>
            </a:r>
            <a:r>
              <a:rPr lang="ru-RU" sz="2400" dirty="0">
                <a:latin typeface="Times New Roman" pitchFamily="18" charset="0"/>
                <a:cs typeface="Times New Roman" pitchFamily="18" charset="0"/>
              </a:rPr>
              <a:t>, когти.</a:t>
            </a:r>
          </a:p>
          <a:p>
            <a:r>
              <a:rPr lang="ru-RU" sz="2400" dirty="0">
                <a:latin typeface="Times New Roman" pitchFamily="18" charset="0"/>
                <a:cs typeface="Times New Roman" pitchFamily="18" charset="0"/>
              </a:rPr>
              <a:t>- </a:t>
            </a:r>
            <a:r>
              <a:rPr lang="ru-RU" sz="2400" b="1" i="1" dirty="0">
                <a:latin typeface="Times New Roman" pitchFamily="18" charset="0"/>
                <a:cs typeface="Times New Roman" pitchFamily="18" charset="0"/>
              </a:rPr>
              <a:t>Симптомы болезней конечностей</a:t>
            </a:r>
            <a:endParaRPr lang="ru-RU"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1 – не функциональные - любые морфологические изменения </a:t>
            </a: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(синдром </a:t>
            </a:r>
            <a:r>
              <a:rPr lang="ru-RU" sz="2400" dirty="0" err="1">
                <a:latin typeface="Times New Roman" pitchFamily="18" charset="0"/>
                <a:cs typeface="Times New Roman" pitchFamily="18" charset="0"/>
              </a:rPr>
              <a:t>плюсткани</a:t>
            </a:r>
            <a:r>
              <a:rPr lang="ru-RU" sz="2400" dirty="0">
                <a:latin typeface="Times New Roman" pitchFamily="18" charset="0"/>
                <a:cs typeface="Times New Roman" pitchFamily="18" charset="0"/>
              </a:rPr>
              <a:t>, синдром патологических выделений)</a:t>
            </a:r>
          </a:p>
          <a:p>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2 – функциональные – синдром нарушения функций (</a:t>
            </a:r>
            <a:r>
              <a:rPr lang="ru-RU" sz="2400" b="1" u="sng" dirty="0">
                <a:latin typeface="Times New Roman" pitchFamily="18" charset="0"/>
                <a:cs typeface="Times New Roman" pitchFamily="18" charset="0"/>
              </a:rPr>
              <a:t>хромота</a:t>
            </a:r>
            <a:r>
              <a:rPr lang="ru-RU" sz="2400" dirty="0">
                <a:latin typeface="Times New Roman" pitchFamily="18" charset="0"/>
                <a:cs typeface="Times New Roman" pitchFamily="18" charset="0"/>
              </a:rPr>
              <a:t>)</a:t>
            </a:r>
          </a:p>
          <a:p>
            <a:r>
              <a:rPr lang="ru-RU" sz="2400" dirty="0">
                <a:latin typeface="Times New Roman" pitchFamily="18" charset="0"/>
                <a:cs typeface="Times New Roman" pitchFamily="18" charset="0"/>
              </a:rPr>
              <a:t>- </a:t>
            </a:r>
            <a:r>
              <a:rPr lang="ru-RU" sz="2400" b="1" i="1" dirty="0">
                <a:latin typeface="Times New Roman" pitchFamily="18" charset="0"/>
                <a:cs typeface="Times New Roman" pitchFamily="18" charset="0"/>
              </a:rPr>
              <a:t>Алгоритм диагностики заболеваний конечностей</a:t>
            </a:r>
            <a:r>
              <a:rPr lang="ru-RU" sz="2400" dirty="0">
                <a:latin typeface="Times New Roman" pitchFamily="18" charset="0"/>
                <a:cs typeface="Times New Roman" pitchFamily="18" charset="0"/>
              </a:rPr>
              <a:t> – осмотр, пальпация, перкуссия??, аускультация????, рентген, УЗИ, (проводниковая анестезия, лабораторные исследования (</a:t>
            </a:r>
            <a:r>
              <a:rPr lang="ru-RU" sz="2400" dirty="0" err="1">
                <a:latin typeface="Times New Roman" pitchFamily="18" charset="0"/>
                <a:cs typeface="Times New Roman" pitchFamily="18" charset="0"/>
              </a:rPr>
              <a:t>биоптаты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пунктаты</a:t>
            </a:r>
            <a:r>
              <a:rPr lang="ru-RU" sz="2400" dirty="0">
                <a:latin typeface="Times New Roman" pitchFamily="18" charset="0"/>
                <a:cs typeface="Times New Roman" pitchFamily="18" charset="0"/>
              </a:rPr>
              <a:t> и т.д.) )</a:t>
            </a:r>
          </a:p>
          <a:p>
            <a:r>
              <a:rPr lang="ru-RU" dirty="0">
                <a:latin typeface="Calibri" pitchFamily="34" charset="0"/>
              </a:rPr>
              <a:t> </a:t>
            </a:r>
          </a:p>
          <a:p>
            <a:endParaRPr lang="ru-RU" dirty="0">
              <a:latin typeface="Calibri"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C:\Documents and Settings\Admin\Рабочий стол\ГАВМ\ЗАНЯТИЯ ПРАКТИКА И ЛЕКЦИИ\Болезни суставов\лекарства\нпвп 2.jpg"/>
          <p:cNvPicPr>
            <a:picLocks noGrp="1" noChangeAspect="1" noChangeArrowheads="1"/>
          </p:cNvPicPr>
          <p:nvPr>
            <p:ph idx="1"/>
          </p:nvPr>
        </p:nvPicPr>
        <p:blipFill>
          <a:blip r:embed="rId2" cstate="print"/>
          <a:srcRect/>
          <a:stretch>
            <a:fillRect/>
          </a:stretch>
        </p:blipFill>
        <p:spPr>
          <a:xfrm>
            <a:off x="0" y="0"/>
            <a:ext cx="9115425" cy="6858000"/>
          </a:xfrm>
          <a:noFill/>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C:\Documents and Settings\Admin\Рабочий стол\ГАВМ\ЗАНЯТИЯ ПРАКТИКА И ЛЕКЦИИ\Болезни суставов\лекарства\РИМАДИЛ.jpeg"/>
          <p:cNvPicPr>
            <a:picLocks noChangeAspect="1" noChangeArrowheads="1"/>
          </p:cNvPicPr>
          <p:nvPr/>
        </p:nvPicPr>
        <p:blipFill>
          <a:blip r:embed="rId2" cstate="print"/>
          <a:srcRect/>
          <a:stretch>
            <a:fillRect/>
          </a:stretch>
        </p:blipFill>
        <p:spPr bwMode="auto">
          <a:xfrm>
            <a:off x="0" y="428625"/>
            <a:ext cx="2762250" cy="2762250"/>
          </a:xfrm>
          <a:prstGeom prst="rect">
            <a:avLst/>
          </a:prstGeom>
          <a:noFill/>
          <a:ln w="9525">
            <a:noFill/>
            <a:miter lim="800000"/>
            <a:headEnd/>
            <a:tailEnd/>
          </a:ln>
        </p:spPr>
      </p:pic>
      <p:pic>
        <p:nvPicPr>
          <p:cNvPr id="143363" name="Picture 3" descr="C:\Documents and Settings\Admin\Рабочий стол\ГАВМ\ЗАНЯТИЯ ПРАКТИКА И ЛЕКЦИИ\Болезни суставов\лекарства\ТРОКОКСИЛ.jpg"/>
          <p:cNvPicPr>
            <a:picLocks noChangeAspect="1" noChangeArrowheads="1"/>
          </p:cNvPicPr>
          <p:nvPr/>
        </p:nvPicPr>
        <p:blipFill>
          <a:blip r:embed="rId3" cstate="print"/>
          <a:srcRect/>
          <a:stretch>
            <a:fillRect/>
          </a:stretch>
        </p:blipFill>
        <p:spPr bwMode="auto">
          <a:xfrm>
            <a:off x="2214563" y="1071563"/>
            <a:ext cx="3817937" cy="3817937"/>
          </a:xfrm>
          <a:prstGeom prst="rect">
            <a:avLst/>
          </a:prstGeom>
          <a:noFill/>
          <a:ln w="9525">
            <a:noFill/>
            <a:miter lim="800000"/>
            <a:headEnd/>
            <a:tailEnd/>
          </a:ln>
        </p:spPr>
      </p:pic>
      <p:pic>
        <p:nvPicPr>
          <p:cNvPr id="143364" name="Picture 4" descr="C:\Documents and Settings\Admin\Рабочий стол\ГАВМ\ЗАНЯТИЯ ПРАКТИКА И ЛЕКЦИИ\Болезни суставов\лекарства\МЕЛОКСИВЕТ.png"/>
          <p:cNvPicPr>
            <a:picLocks noChangeAspect="1" noChangeArrowheads="1"/>
          </p:cNvPicPr>
          <p:nvPr/>
        </p:nvPicPr>
        <p:blipFill>
          <a:blip r:embed="rId4" cstate="print"/>
          <a:srcRect/>
          <a:stretch>
            <a:fillRect/>
          </a:stretch>
        </p:blipFill>
        <p:spPr bwMode="auto">
          <a:xfrm>
            <a:off x="5929313" y="2143125"/>
            <a:ext cx="2690812" cy="4392613"/>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C:\Documents and Settings\Admin\Рабочий стол\ГАВМ\ЗАНЯТИЯ ПРАКТИКА И ЛЕКЦИИ\Болезни суставов\лекарства\ВЕТЕРИНАРНЫЕ нпвп 1.jpg"/>
          <p:cNvPicPr>
            <a:picLocks noGrp="1" noChangeAspect="1" noChangeArrowheads="1"/>
          </p:cNvPicPr>
          <p:nvPr>
            <p:ph idx="1"/>
          </p:nvPr>
        </p:nvPicPr>
        <p:blipFill>
          <a:blip r:embed="rId2" cstate="print"/>
          <a:srcRect/>
          <a:stretch>
            <a:fillRect/>
          </a:stretch>
        </p:blipFill>
        <p:spPr>
          <a:xfrm>
            <a:off x="0" y="857250"/>
            <a:ext cx="8977313" cy="5072063"/>
          </a:xfrm>
          <a:noFill/>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C:\Documents and Settings\Admin\Рабочий стол\ГАВМ\ЗАНЯТИЯ ПРАКТИКА И ЛЕКЦИИ\Болезни суставов\лекарства\нпвп 4.jpg"/>
          <p:cNvPicPr>
            <a:picLocks noGrp="1" noChangeAspect="1" noChangeArrowheads="1"/>
          </p:cNvPicPr>
          <p:nvPr>
            <p:ph idx="1"/>
          </p:nvPr>
        </p:nvPicPr>
        <p:blipFill>
          <a:blip r:embed="rId2" cstate="print"/>
          <a:srcRect/>
          <a:stretch>
            <a:fillRect/>
          </a:stretch>
        </p:blipFill>
        <p:spPr>
          <a:xfrm>
            <a:off x="115888" y="500063"/>
            <a:ext cx="8716962" cy="6143625"/>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fontAlgn="auto">
              <a:spcAft>
                <a:spcPts val="0"/>
              </a:spcAft>
              <a:defRPr/>
            </a:pPr>
            <a:r>
              <a:rPr lang="ru-RU" b="1" dirty="0">
                <a:solidFill>
                  <a:srgbClr val="FF0000"/>
                </a:solidFill>
                <a:latin typeface="Times New Roman" pitchFamily="18" charset="0"/>
                <a:cs typeface="Times New Roman" pitchFamily="18" charset="0"/>
              </a:rPr>
              <a:t>Виды и степени </a:t>
            </a:r>
            <a:r>
              <a:rPr lang="ru-RU" b="1" dirty="0" err="1">
                <a:solidFill>
                  <a:srgbClr val="FF0000"/>
                </a:solidFill>
                <a:latin typeface="Times New Roman" pitchFamily="18" charset="0"/>
                <a:cs typeface="Times New Roman" pitchFamily="18" charset="0"/>
              </a:rPr>
              <a:t>хромот</a:t>
            </a:r>
            <a:endParaRPr lang="ru-RU" b="1" dirty="0">
              <a:solidFill>
                <a:srgbClr val="FF0000"/>
              </a:solidFill>
              <a:latin typeface="Times New Roman" pitchFamily="18" charset="0"/>
              <a:cs typeface="Times New Roman" pitchFamily="18" charset="0"/>
            </a:endParaRPr>
          </a:p>
        </p:txBody>
      </p:sp>
      <p:sp>
        <p:nvSpPr>
          <p:cNvPr id="22531" name="Содержимое 2"/>
          <p:cNvSpPr>
            <a:spLocks noGrp="1"/>
          </p:cNvSpPr>
          <p:nvPr>
            <p:ph idx="1"/>
          </p:nvPr>
        </p:nvSpPr>
        <p:spPr>
          <a:xfrm>
            <a:off x="214313" y="1600200"/>
            <a:ext cx="8715375" cy="4525963"/>
          </a:xfrm>
        </p:spPr>
        <p:txBody>
          <a:bodyPr/>
          <a:lstStyle/>
          <a:p>
            <a:pPr>
              <a:buFont typeface="Arial" charset="0"/>
              <a:buNone/>
            </a:pPr>
            <a:r>
              <a:rPr lang="ru-RU" b="1" dirty="0">
                <a:latin typeface="Times New Roman" pitchFamily="18" charset="0"/>
                <a:cs typeface="Times New Roman" pitchFamily="18" charset="0"/>
              </a:rPr>
              <a:t>   Хромота (</a:t>
            </a:r>
            <a:r>
              <a:rPr lang="en-US" b="1" dirty="0" err="1">
                <a:latin typeface="Times New Roman" pitchFamily="18" charset="0"/>
                <a:cs typeface="Times New Roman" pitchFamily="18" charset="0"/>
              </a:rPr>
              <a:t>Claudicatio</a:t>
            </a:r>
            <a:r>
              <a:rPr lang="en-US" b="1" dirty="0">
                <a:latin typeface="Times New Roman" pitchFamily="18" charset="0"/>
                <a:cs typeface="Times New Roman" pitchFamily="18" charset="0"/>
              </a:rPr>
              <a:t>)</a:t>
            </a:r>
            <a:r>
              <a:rPr lang="ru-RU" b="1" dirty="0">
                <a:latin typeface="Times New Roman" pitchFamily="18" charset="0"/>
                <a:cs typeface="Times New Roman" pitchFamily="18" charset="0"/>
              </a:rPr>
              <a:t> – изменение походки животного в результате нарушений опорно-двигательной функции конечности</a:t>
            </a:r>
          </a:p>
          <a:p>
            <a:pPr>
              <a:buFont typeface="Arial" charset="0"/>
              <a:buNone/>
            </a:pPr>
            <a:endParaRPr lang="ru-RU" b="1" dirty="0">
              <a:latin typeface="Times New Roman" pitchFamily="18" charset="0"/>
              <a:cs typeface="Times New Roman" pitchFamily="18" charset="0"/>
            </a:endParaRPr>
          </a:p>
          <a:p>
            <a:r>
              <a:rPr lang="ru-RU" b="1" i="1" u="sng" dirty="0">
                <a:latin typeface="Times New Roman" pitchFamily="18" charset="0"/>
                <a:cs typeface="Times New Roman" pitchFamily="18" charset="0"/>
              </a:rPr>
              <a:t>Хромота опирающейся конечности</a:t>
            </a:r>
          </a:p>
          <a:p>
            <a:r>
              <a:rPr lang="ru-RU" b="1" i="1" u="sng" dirty="0">
                <a:latin typeface="Times New Roman" pitchFamily="18" charset="0"/>
                <a:cs typeface="Times New Roman" pitchFamily="18" charset="0"/>
              </a:rPr>
              <a:t>Хромота подвешенной конечности</a:t>
            </a:r>
          </a:p>
          <a:p>
            <a:r>
              <a:rPr lang="ru-RU" b="1" i="1" u="sng" dirty="0">
                <a:latin typeface="Times New Roman" pitchFamily="18" charset="0"/>
                <a:cs typeface="Times New Roman" pitchFamily="18" charset="0"/>
              </a:rPr>
              <a:t>Смешанная хромота</a:t>
            </a:r>
          </a:p>
          <a:p>
            <a:r>
              <a:rPr lang="ru-RU" b="1" i="1" u="sng" dirty="0">
                <a:latin typeface="Times New Roman" pitchFamily="18" charset="0"/>
                <a:cs typeface="Times New Roman" pitchFamily="18" charset="0"/>
              </a:rPr>
              <a:t>Перемежающаяся хромота</a:t>
            </a:r>
            <a:endParaRPr lang="ru-RU" b="1" dirty="0">
              <a:latin typeface="Times New Roman" pitchFamily="18" charset="0"/>
              <a:cs typeface="Times New Roman" pitchFamily="18" charset="0"/>
            </a:endParaRP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850" y="1481138"/>
            <a:ext cx="8569325" cy="4525962"/>
          </a:xfrm>
        </p:spPr>
        <p:txBody>
          <a:bodyPr rtlCol="0">
            <a:normAutofit fontScale="92500"/>
          </a:bodyPr>
          <a:lstStyle/>
          <a:p>
            <a:pPr fontAlgn="auto">
              <a:spcAft>
                <a:spcPts val="0"/>
              </a:spcAft>
              <a:buFont typeface="Arial" pitchFamily="34" charset="0"/>
              <a:buChar char="•"/>
              <a:defRPr/>
            </a:pPr>
            <a:r>
              <a:rPr lang="ru-RU" b="1" i="1" u="sng" dirty="0">
                <a:latin typeface="Times New Roman" pitchFamily="18" charset="0"/>
                <a:cs typeface="Times New Roman" pitchFamily="18" charset="0"/>
              </a:rPr>
              <a:t>Хромота слабой степени (1)</a:t>
            </a:r>
            <a:r>
              <a:rPr lang="ru-RU" dirty="0">
                <a:latin typeface="Times New Roman" pitchFamily="18" charset="0"/>
                <a:cs typeface="Times New Roman" pitchFamily="18" charset="0"/>
              </a:rPr>
              <a:t> – проявляется аритмией или более кратковременной опорой о почву по сравнению со здоровой конечностью</a:t>
            </a:r>
          </a:p>
          <a:p>
            <a:pPr fontAlgn="auto">
              <a:spcAft>
                <a:spcPts val="0"/>
              </a:spcAft>
              <a:buFont typeface="Arial" pitchFamily="34" charset="0"/>
              <a:buChar char="•"/>
              <a:defRPr/>
            </a:pPr>
            <a:r>
              <a:rPr lang="ru-RU" b="1" i="1" u="sng" dirty="0">
                <a:latin typeface="Times New Roman" pitchFamily="18" charset="0"/>
                <a:cs typeface="Times New Roman" pitchFamily="18" charset="0"/>
              </a:rPr>
              <a:t>Хромота средней степени (2)</a:t>
            </a:r>
            <a:r>
              <a:rPr lang="ru-RU" dirty="0">
                <a:latin typeface="Times New Roman" pitchFamily="18" charset="0"/>
                <a:cs typeface="Times New Roman" pitchFamily="18" charset="0"/>
              </a:rPr>
              <a:t> – отчётливо заметная хромота, животное не полностью опирается о почву или осторожно выносит конечность вперёд</a:t>
            </a:r>
          </a:p>
          <a:p>
            <a:pPr fontAlgn="auto">
              <a:spcAft>
                <a:spcPts val="0"/>
              </a:spcAft>
              <a:buFont typeface="Arial" pitchFamily="34" charset="0"/>
              <a:buChar char="•"/>
              <a:defRPr/>
            </a:pPr>
            <a:r>
              <a:rPr lang="ru-RU" b="1" i="1" u="sng" dirty="0">
                <a:latin typeface="Times New Roman" pitchFamily="18" charset="0"/>
                <a:cs typeface="Times New Roman" pitchFamily="18" charset="0"/>
              </a:rPr>
              <a:t>Хромота сильной степени (3)</a:t>
            </a:r>
            <a:r>
              <a:rPr lang="ru-RU" dirty="0">
                <a:latin typeface="Times New Roman" pitchFamily="18" charset="0"/>
                <a:cs typeface="Times New Roman" pitchFamily="18" charset="0"/>
              </a:rPr>
              <a:t> – резко выраженное расстройство функции конечности</a:t>
            </a:r>
          </a:p>
        </p:txBody>
      </p:sp>
      <p:sp>
        <p:nvSpPr>
          <p:cNvPr id="23555" name="Заголовок 2"/>
          <p:cNvSpPr>
            <a:spLocks noGrp="1"/>
          </p:cNvSpPr>
          <p:nvPr>
            <p:ph type="title"/>
          </p:nvPr>
        </p:nvSpPr>
        <p:spPr>
          <a:xfrm>
            <a:off x="1619250" y="188913"/>
            <a:ext cx="5483225" cy="1143000"/>
          </a:xfrm>
        </p:spPr>
        <p:txBody>
          <a:bodyPr/>
          <a:lstStyle/>
          <a:p>
            <a:r>
              <a:rPr lang="ru-RU" b="1">
                <a:solidFill>
                  <a:schemeClr val="accent2"/>
                </a:solidFill>
                <a:latin typeface="Times New Roman" pitchFamily="18" charset="0"/>
                <a:cs typeface="Times New Roman" pitchFamily="18" charset="0"/>
              </a:rPr>
              <a:t>Степени хромоты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571500"/>
            <a:ext cx="8229600" cy="1143000"/>
          </a:xfrm>
        </p:spPr>
        <p:txBody>
          <a:bodyPr rtlCol="0">
            <a:normAutofit fontScale="90000"/>
          </a:bodyPr>
          <a:lstStyle/>
          <a:p>
            <a:pPr fontAlgn="auto">
              <a:spcBef>
                <a:spcPts val="0"/>
              </a:spcBef>
              <a:spcAft>
                <a:spcPts val="0"/>
              </a:spcAft>
              <a:defRPr/>
            </a:pPr>
            <a:r>
              <a:rPr lang="ru-RU" b="1" dirty="0">
                <a:latin typeface="Times New Roman" pitchFamily="18" charset="0"/>
                <a:cs typeface="Times New Roman" pitchFamily="18" charset="0"/>
              </a:rPr>
              <a:t>ПОДОМЕТРИЯ</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как один из способов количественной оценки хромоты</a:t>
            </a:r>
          </a:p>
        </p:txBody>
      </p:sp>
      <p:sp>
        <p:nvSpPr>
          <p:cNvPr id="24579" name="Содержимое 2"/>
          <p:cNvSpPr>
            <a:spLocks noGrp="1"/>
          </p:cNvSpPr>
          <p:nvPr>
            <p:ph idx="1"/>
          </p:nvPr>
        </p:nvSpPr>
        <p:spPr>
          <a:xfrm>
            <a:off x="214313" y="2946400"/>
            <a:ext cx="8715375" cy="3911600"/>
          </a:xfrm>
        </p:spPr>
        <p:txBody>
          <a:bodyPr/>
          <a:lstStyle/>
          <a:p>
            <a:r>
              <a:rPr lang="ru-RU" b="1" i="1">
                <a:latin typeface="Times New Roman" pitchFamily="18" charset="0"/>
                <a:cs typeface="Times New Roman" pitchFamily="18" charset="0"/>
              </a:rPr>
              <a:t>ПОДОМЕТРИЯ</a:t>
            </a:r>
            <a:r>
              <a:rPr lang="ru-RU">
                <a:latin typeface="Times New Roman" pitchFamily="18" charset="0"/>
                <a:cs typeface="Times New Roman" pitchFamily="18" charset="0"/>
              </a:rPr>
              <a:t> в ветеринарной медицине современный высокотехнологичный количественный метод определения опорной функции конечности животного.</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4"/>
          <p:cNvSpPr txBox="1">
            <a:spLocks noChangeArrowheads="1"/>
          </p:cNvSpPr>
          <p:nvPr/>
        </p:nvSpPr>
        <p:spPr bwMode="auto">
          <a:xfrm>
            <a:off x="977876" y="5661248"/>
            <a:ext cx="7616874" cy="954107"/>
          </a:xfrm>
          <a:prstGeom prst="rect">
            <a:avLst/>
          </a:prstGeom>
          <a:noFill/>
          <a:ln w="9525">
            <a:noFill/>
            <a:miter lim="800000"/>
            <a:headEnd/>
            <a:tailEnd/>
          </a:ln>
        </p:spPr>
        <p:txBody>
          <a:bodyPr wrap="square">
            <a:spAutoFit/>
          </a:bodyPr>
          <a:lstStyle/>
          <a:p>
            <a:pPr algn="ctr"/>
            <a:r>
              <a:rPr lang="ru-RU" sz="2800" dirty="0" err="1">
                <a:latin typeface="Times New Roman" pitchFamily="18" charset="0"/>
                <a:cs typeface="Times New Roman" pitchFamily="18" charset="0"/>
              </a:rPr>
              <a:t>Подометрический</a:t>
            </a:r>
            <a:r>
              <a:rPr lang="ru-RU" sz="2800" dirty="0">
                <a:latin typeface="Times New Roman" pitchFamily="18" charset="0"/>
                <a:cs typeface="Times New Roman" pitchFamily="18" charset="0"/>
              </a:rPr>
              <a:t> комплекс для мелких домашних животных </a:t>
            </a:r>
            <a:r>
              <a:rPr lang="en-US" sz="2800" dirty="0">
                <a:latin typeface="Times New Roman" pitchFamily="18" charset="0"/>
                <a:cs typeface="Times New Roman" pitchFamily="18" charset="0"/>
              </a:rPr>
              <a:t>Animal Walkway</a:t>
            </a:r>
            <a:endParaRPr lang="ru-RU" sz="2800" dirty="0">
              <a:latin typeface="Times New Roman" pitchFamily="18" charset="0"/>
              <a:cs typeface="Times New Roman" pitchFamily="18" charset="0"/>
            </a:endParaRPr>
          </a:p>
        </p:txBody>
      </p:sp>
      <p:pic>
        <p:nvPicPr>
          <p:cNvPr id="25605" name="Picture 3" descr="C:\Documents and Settings\Admin\Рабочий стол\ГАВМ\ЗАНЯТИЯ ПРАКТИКА И ЛЕКЦИИ\Болезни суставов\подометрия\1.jpg"/>
          <p:cNvPicPr>
            <a:picLocks noChangeAspect="1" noChangeArrowheads="1"/>
          </p:cNvPicPr>
          <p:nvPr/>
        </p:nvPicPr>
        <p:blipFill>
          <a:blip r:embed="rId2" cstate="print"/>
          <a:srcRect/>
          <a:stretch>
            <a:fillRect/>
          </a:stretch>
        </p:blipFill>
        <p:spPr bwMode="auto">
          <a:xfrm>
            <a:off x="1347044" y="0"/>
            <a:ext cx="6878538" cy="544522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Admin\Рабочий стол\ГАВМ\ЗАНЯТИЯ ПРАКТИКА И ЛЕКЦИИ\Болезни суставов\подометрия\собака 2.jpg"/>
          <p:cNvPicPr>
            <a:picLocks noGrp="1" noChangeAspect="1" noChangeArrowheads="1"/>
          </p:cNvPicPr>
          <p:nvPr>
            <p:ph idx="1"/>
          </p:nvPr>
        </p:nvPicPr>
        <p:blipFill>
          <a:blip r:embed="rId2" cstate="print"/>
          <a:srcRect/>
          <a:stretch>
            <a:fillRect/>
          </a:stretch>
        </p:blipFill>
        <p:spPr>
          <a:xfrm>
            <a:off x="9525" y="428625"/>
            <a:ext cx="9134475" cy="558958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Admin\Рабочий стол\ГАВМ\ЗАНЯТИЯ ПРАКТИКА И ЛЕКЦИИ\Болезни суставов\подометрия\собака 5.jpg"/>
          <p:cNvPicPr>
            <a:picLocks noGrp="1" noChangeAspect="1" noChangeArrowheads="1"/>
          </p:cNvPicPr>
          <p:nvPr>
            <p:ph idx="1"/>
          </p:nvPr>
        </p:nvPicPr>
        <p:blipFill>
          <a:blip r:embed="rId2" cstate="print"/>
          <a:srcRect/>
          <a:stretch>
            <a:fillRect/>
          </a:stretch>
        </p:blipFill>
        <p:spPr>
          <a:xfrm>
            <a:off x="214313" y="2500313"/>
            <a:ext cx="8715375" cy="4143375"/>
          </a:xfrm>
        </p:spPr>
      </p:pic>
      <p:pic>
        <p:nvPicPr>
          <p:cNvPr id="28675" name="Picture 3" descr="C:\Documents and Settings\Admin\Рабочий стол\ГАВМ\ЗАНЯТИЯ ПРАКТИКА И ЛЕКЦИИ\Болезни суставов\подометрия\собака 4.jpg"/>
          <p:cNvPicPr>
            <a:picLocks noChangeAspect="1" noChangeArrowheads="1"/>
          </p:cNvPicPr>
          <p:nvPr/>
        </p:nvPicPr>
        <p:blipFill>
          <a:blip r:embed="rId3" cstate="print"/>
          <a:srcRect/>
          <a:stretch>
            <a:fillRect/>
          </a:stretch>
        </p:blipFill>
        <p:spPr bwMode="auto">
          <a:xfrm>
            <a:off x="285750" y="214313"/>
            <a:ext cx="8575675" cy="23590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Admin\Рабочий стол\ГАВМ\ЗАНЯТИЯ ПРАКТИКА И ЛЕКЦИИ\Болезни суставов\подометрия\мыш 1.jpg"/>
          <p:cNvPicPr>
            <a:picLocks noGrp="1" noChangeAspect="1" noChangeArrowheads="1"/>
          </p:cNvPicPr>
          <p:nvPr>
            <p:ph idx="1"/>
          </p:nvPr>
        </p:nvPicPr>
        <p:blipFill>
          <a:blip r:embed="rId2" cstate="print"/>
          <a:srcRect/>
          <a:stretch>
            <a:fillRect/>
          </a:stretch>
        </p:blipFill>
        <p:spPr>
          <a:xfrm>
            <a:off x="0" y="571500"/>
            <a:ext cx="9223375" cy="585787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647" y="454859"/>
            <a:ext cx="8406705" cy="1143000"/>
          </a:xfrm>
        </p:spPr>
        <p:txBody>
          <a:bodyPr rtlCol="0">
            <a:normAutofit fontScale="90000"/>
          </a:bodyPr>
          <a:lstStyle/>
          <a:p>
            <a:pPr fontAlgn="auto">
              <a:spcAft>
                <a:spcPts val="0"/>
              </a:spcAft>
              <a:defRPr/>
            </a:pPr>
            <a:r>
              <a:rPr lang="ru-RU" b="1" dirty="0">
                <a:solidFill>
                  <a:srgbClr val="FF0000"/>
                </a:solidFill>
                <a:latin typeface="Times New Roman" pitchFamily="18" charset="0"/>
                <a:cs typeface="Times New Roman" pitchFamily="18" charset="0"/>
              </a:rPr>
              <a:t>Основные морфологические субстраты болезней суставов</a:t>
            </a:r>
            <a:br>
              <a:rPr lang="ru-RU" dirty="0"/>
            </a:br>
            <a:endParaRPr lang="ru-RU" dirty="0"/>
          </a:p>
        </p:txBody>
      </p:sp>
      <p:sp>
        <p:nvSpPr>
          <p:cNvPr id="3" name="Содержимое 2"/>
          <p:cNvSpPr>
            <a:spLocks noGrp="1"/>
          </p:cNvSpPr>
          <p:nvPr>
            <p:ph idx="1"/>
          </p:nvPr>
        </p:nvSpPr>
        <p:spPr>
          <a:xfrm>
            <a:off x="251521" y="1600200"/>
            <a:ext cx="8612384" cy="4997152"/>
          </a:xfrm>
        </p:spPr>
        <p:txBody>
          <a:bodyPr rtlCol="0">
            <a:normAutofit fontScale="92500" lnSpcReduction="10000"/>
          </a:bodyPr>
          <a:lstStyle/>
          <a:p>
            <a:pPr algn="ctr" fontAlgn="auto">
              <a:spcAft>
                <a:spcPts val="0"/>
              </a:spcAft>
              <a:buFont typeface="Arial" pitchFamily="34" charset="0"/>
              <a:buNone/>
              <a:defRPr/>
            </a:pPr>
            <a:r>
              <a:rPr lang="ru-RU" sz="2800" b="1" i="1" u="sng" dirty="0">
                <a:latin typeface="Times New Roman" pitchFamily="18" charset="0"/>
                <a:cs typeface="Times New Roman" pitchFamily="18" charset="0"/>
              </a:rPr>
              <a:t>ПЕРВИЧНАЯ ПАТОЛОГИЯ СУСТАВОВ</a:t>
            </a:r>
          </a:p>
          <a:p>
            <a:pPr fontAlgn="auto">
              <a:spcAft>
                <a:spcPts val="0"/>
              </a:spcAft>
              <a:buFont typeface="Arial" pitchFamily="34" charset="0"/>
              <a:buChar char="•"/>
              <a:defRPr/>
            </a:pPr>
            <a:r>
              <a:rPr lang="ru-RU" b="1" i="1" dirty="0"/>
              <a:t>Хрящевая ткань </a:t>
            </a:r>
            <a:r>
              <a:rPr lang="ru-RU" sz="2800" dirty="0">
                <a:latin typeface="Times New Roman" pitchFamily="18" charset="0"/>
                <a:cs typeface="Times New Roman" pitchFamily="18" charset="0"/>
              </a:rPr>
              <a:t>(воспаления, опухоли, атрофии)</a:t>
            </a:r>
          </a:p>
          <a:p>
            <a:pPr fontAlgn="auto">
              <a:spcAft>
                <a:spcPts val="0"/>
              </a:spcAft>
              <a:buFont typeface="Arial" pitchFamily="34" charset="0"/>
              <a:buChar char="•"/>
              <a:defRPr/>
            </a:pPr>
            <a:r>
              <a:rPr lang="ru-RU" b="1" i="1" dirty="0"/>
              <a:t>Синовиальная ткань </a:t>
            </a:r>
            <a:r>
              <a:rPr lang="ru-RU" sz="2800" dirty="0">
                <a:latin typeface="Times New Roman" pitchFamily="18" charset="0"/>
                <a:cs typeface="Times New Roman" pitchFamily="18" charset="0"/>
              </a:rPr>
              <a:t>(воспаления, опухоли, фиброз)</a:t>
            </a:r>
          </a:p>
          <a:p>
            <a:pPr algn="ctr" fontAlgn="auto">
              <a:spcAft>
                <a:spcPts val="0"/>
              </a:spcAft>
              <a:buFont typeface="Arial" pitchFamily="34" charset="0"/>
              <a:buNone/>
              <a:defRPr/>
            </a:pPr>
            <a:r>
              <a:rPr lang="ru-RU" sz="2800" b="1" i="1" u="sng" dirty="0">
                <a:latin typeface="Times New Roman" pitchFamily="18" charset="0"/>
                <a:cs typeface="Times New Roman" pitchFamily="18" charset="0"/>
              </a:rPr>
              <a:t>ВТОРИЧНАЯ ПАТОЛОГИЯ СУСТАВОВ</a:t>
            </a:r>
          </a:p>
          <a:p>
            <a:pPr fontAlgn="auto">
              <a:spcAft>
                <a:spcPts val="0"/>
              </a:spcAft>
              <a:buFont typeface="Arial" pitchFamily="34" charset="0"/>
              <a:buChar char="•"/>
              <a:defRPr/>
            </a:pPr>
            <a:r>
              <a:rPr lang="ru-RU" b="1" i="1" dirty="0"/>
              <a:t>Костная ткань </a:t>
            </a:r>
            <a:r>
              <a:rPr lang="ru-RU" sz="3000" dirty="0">
                <a:latin typeface="Times New Roman" pitchFamily="18" charset="0"/>
                <a:cs typeface="Times New Roman" pitchFamily="18" charset="0"/>
              </a:rPr>
              <a:t>(вовлечение в патологический процесс соседней ткани, патология </a:t>
            </a:r>
            <a:r>
              <a:rPr lang="ru-RU" sz="3000" dirty="0" err="1">
                <a:latin typeface="Times New Roman" pitchFamily="18" charset="0"/>
                <a:cs typeface="Times New Roman" pitchFamily="18" charset="0"/>
              </a:rPr>
              <a:t>субхондральной</a:t>
            </a:r>
            <a:r>
              <a:rPr lang="ru-RU" sz="3000" dirty="0">
                <a:latin typeface="Times New Roman" pitchFamily="18" charset="0"/>
                <a:cs typeface="Times New Roman" pitchFamily="18" charset="0"/>
              </a:rPr>
              <a:t> кости)</a:t>
            </a:r>
          </a:p>
          <a:p>
            <a:pPr fontAlgn="auto">
              <a:spcAft>
                <a:spcPts val="0"/>
              </a:spcAft>
              <a:buFont typeface="Arial" pitchFamily="34" charset="0"/>
              <a:buChar char="•"/>
              <a:defRPr/>
            </a:pPr>
            <a:r>
              <a:rPr lang="ru-RU" b="1" i="1" dirty="0"/>
              <a:t>Кровеносные сосуды </a:t>
            </a:r>
            <a:r>
              <a:rPr lang="ru-RU" sz="2800" dirty="0">
                <a:latin typeface="Times New Roman" pitchFamily="18" charset="0"/>
                <a:cs typeface="Times New Roman" pitchFamily="18" charset="0"/>
              </a:rPr>
              <a:t>(ишемии)</a:t>
            </a:r>
          </a:p>
          <a:p>
            <a:pPr fontAlgn="auto">
              <a:spcAft>
                <a:spcPts val="0"/>
              </a:spcAft>
              <a:buFont typeface="Arial" pitchFamily="34" charset="0"/>
              <a:buChar char="•"/>
              <a:defRPr/>
            </a:pPr>
            <a:r>
              <a:rPr lang="ru-RU" b="1" i="1" dirty="0"/>
              <a:t>Нервные волокна </a:t>
            </a:r>
            <a:r>
              <a:rPr lang="ru-RU" sz="2400" dirty="0">
                <a:latin typeface="Times New Roman" pitchFamily="18" charset="0"/>
                <a:cs typeface="Times New Roman" pitchFamily="18" charset="0"/>
              </a:rPr>
              <a:t>(</a:t>
            </a:r>
            <a:r>
              <a:rPr lang="ru-RU" sz="3000" dirty="0" err="1">
                <a:latin typeface="Times New Roman" pitchFamily="18" charset="0"/>
                <a:cs typeface="Times New Roman" pitchFamily="18" charset="0"/>
              </a:rPr>
              <a:t>артропатии</a:t>
            </a:r>
            <a:r>
              <a:rPr lang="ru-RU" sz="3000" dirty="0">
                <a:latin typeface="Times New Roman" pitchFamily="18" charset="0"/>
                <a:cs typeface="Times New Roman" pitchFamily="18" charset="0"/>
              </a:rPr>
              <a:t> при болезни спинного мозга — сирингомиелии (синдром </a:t>
            </a:r>
            <a:r>
              <a:rPr lang="ru-RU" sz="3000" dirty="0" err="1">
                <a:latin typeface="Times New Roman" pitchFamily="18" charset="0"/>
                <a:cs typeface="Times New Roman" pitchFamily="18" charset="0"/>
              </a:rPr>
              <a:t>Киари</a:t>
            </a:r>
            <a:r>
              <a:rPr lang="ru-RU" sz="3000" dirty="0">
                <a:latin typeface="Times New Roman" pitchFamily="18" charset="0"/>
                <a:cs typeface="Times New Roman" pitchFamily="18" charset="0"/>
              </a:rPr>
              <a:t>???)</a:t>
            </a:r>
            <a:r>
              <a:rPr lang="ru-RU" sz="2400" dirty="0"/>
              <a:t> </a:t>
            </a:r>
            <a:r>
              <a:rPr lang="ru-RU" sz="2400" dirty="0">
                <a:latin typeface="Times New Roman" pitchFamily="18" charset="0"/>
                <a:cs typeface="Times New Roman"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br>
              <a:rPr lang="ru-RU" b="1" u="sng" dirty="0">
                <a:latin typeface="Times New Roman" pitchFamily="18" charset="0"/>
                <a:cs typeface="Times New Roman" pitchFamily="18" charset="0"/>
              </a:rPr>
            </a:br>
            <a:r>
              <a:rPr lang="ru-RU" b="1" u="sng" dirty="0">
                <a:solidFill>
                  <a:srgbClr val="FF0000"/>
                </a:solidFill>
                <a:latin typeface="Times New Roman" pitchFamily="18" charset="0"/>
                <a:cs typeface="Times New Roman" pitchFamily="18" charset="0"/>
              </a:rPr>
              <a:t>СИНДЕСМОЛОГИЯ</a:t>
            </a:r>
            <a:br>
              <a:rPr lang="ru-RU" b="1" u="sng" dirty="0">
                <a:solidFill>
                  <a:srgbClr val="FF0000"/>
                </a:solidFill>
                <a:latin typeface="Times New Roman" pitchFamily="18" charset="0"/>
                <a:cs typeface="Times New Roman" pitchFamily="18" charset="0"/>
              </a:rPr>
            </a:br>
            <a:r>
              <a:rPr lang="ru-RU" b="1" u="sng" dirty="0">
                <a:solidFill>
                  <a:srgbClr val="FF0000"/>
                </a:solidFill>
                <a:latin typeface="Times New Roman" pitchFamily="18" charset="0"/>
                <a:cs typeface="Times New Roman" pitchFamily="18" charset="0"/>
              </a:rPr>
              <a:t>(АРТРОЛОГИЯ)</a:t>
            </a:r>
            <a:br>
              <a:rPr lang="ru-RU" dirty="0"/>
            </a:br>
            <a:endParaRPr lang="ru-RU" dirty="0"/>
          </a:p>
        </p:txBody>
      </p:sp>
      <p:sp>
        <p:nvSpPr>
          <p:cNvPr id="3" name="Содержимое 2"/>
          <p:cNvSpPr>
            <a:spLocks noGrp="1"/>
          </p:cNvSpPr>
          <p:nvPr>
            <p:ph idx="1"/>
          </p:nvPr>
        </p:nvSpPr>
        <p:spPr>
          <a:xfrm>
            <a:off x="251520" y="1600200"/>
            <a:ext cx="8712968" cy="4525963"/>
          </a:xfrm>
        </p:spPr>
        <p:txBody>
          <a:bodyPr rtlCol="0">
            <a:normAutofit fontScale="92500" lnSpcReduction="10000"/>
          </a:bodyPr>
          <a:lstStyle/>
          <a:p>
            <a:pPr fontAlgn="auto">
              <a:spcAft>
                <a:spcPts val="0"/>
              </a:spcAft>
              <a:buFont typeface="Arial" pitchFamily="34" charset="0"/>
              <a:buChar char="•"/>
              <a:defRPr/>
            </a:pPr>
            <a:r>
              <a:rPr lang="vi-VN" sz="4000" b="1" i="1" dirty="0">
                <a:solidFill>
                  <a:srgbClr val="FF0000"/>
                </a:solidFill>
                <a:latin typeface="Times New Roman" pitchFamily="18" charset="0"/>
                <a:cs typeface="Times New Roman" pitchFamily="18" charset="0"/>
              </a:rPr>
              <a:t>Артросиндесмология</a:t>
            </a:r>
            <a:r>
              <a:rPr lang="vi-VN" sz="4000" dirty="0">
                <a:latin typeface="Times New Roman" pitchFamily="18" charset="0"/>
                <a:cs typeface="Times New Roman" pitchFamily="18" charset="0"/>
              </a:rPr>
              <a:t>  — раздел анатомии, изучающий соединение костей.</a:t>
            </a:r>
            <a:endParaRPr lang="ru-RU" sz="4000" dirty="0">
              <a:latin typeface="Times New Roman" pitchFamily="18" charset="0"/>
              <a:cs typeface="Times New Roman" pitchFamily="18" charset="0"/>
            </a:endParaRPr>
          </a:p>
          <a:p>
            <a:pPr fontAlgn="auto">
              <a:spcAft>
                <a:spcPts val="0"/>
              </a:spcAft>
              <a:buFont typeface="Arial" pitchFamily="34" charset="0"/>
              <a:buChar char="•"/>
              <a:defRPr/>
            </a:pPr>
            <a:endParaRPr lang="ru-RU" sz="4000" b="1" i="1" dirty="0">
              <a:latin typeface="Times New Roman" pitchFamily="18" charset="0"/>
              <a:cs typeface="Times New Roman" pitchFamily="18" charset="0"/>
            </a:endParaRPr>
          </a:p>
          <a:p>
            <a:pPr fontAlgn="auto">
              <a:spcAft>
                <a:spcPts val="0"/>
              </a:spcAft>
              <a:buFont typeface="Arial" pitchFamily="34" charset="0"/>
              <a:buChar char="•"/>
              <a:defRPr/>
            </a:pPr>
            <a:r>
              <a:rPr lang="ru-RU" sz="4000" b="1" i="1" dirty="0">
                <a:solidFill>
                  <a:srgbClr val="FF0000"/>
                </a:solidFill>
                <a:latin typeface="Times New Roman" pitchFamily="18" charset="0"/>
                <a:cs typeface="Times New Roman" pitchFamily="18" charset="0"/>
              </a:rPr>
              <a:t>Артрология</a:t>
            </a:r>
            <a:r>
              <a:rPr lang="ru-RU" sz="4000" dirty="0">
                <a:latin typeface="Times New Roman" pitchFamily="18" charset="0"/>
                <a:cs typeface="Times New Roman" pitchFamily="18" charset="0"/>
              </a:rPr>
              <a:t> – раздел внутренних болезней, изучающий этиологию, патогенез, клинические проявления болезней суставов</a:t>
            </a:r>
          </a:p>
          <a:p>
            <a:pPr fontAlgn="auto">
              <a:spcAft>
                <a:spcPts val="0"/>
              </a:spcAft>
              <a:buFont typeface="Arial" pitchFamily="34" charset="0"/>
              <a:buChar char="•"/>
              <a:defRPr/>
            </a:pP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b="1" dirty="0">
                <a:solidFill>
                  <a:srgbClr val="FF0000"/>
                </a:solidFill>
                <a:latin typeface="Times New Roman" pitchFamily="18" charset="0"/>
                <a:cs typeface="Times New Roman" pitchFamily="18" charset="0"/>
              </a:rPr>
              <a:t>!!! СИНОВИЯ !!!</a:t>
            </a:r>
            <a:br>
              <a:rPr lang="ru-RU" dirty="0">
                <a:solidFill>
                  <a:srgbClr val="FF0000"/>
                </a:solidFill>
                <a:latin typeface="Times New Roman" pitchFamily="18" charset="0"/>
                <a:cs typeface="Times New Roman" pitchFamily="18" charset="0"/>
              </a:rPr>
            </a:br>
            <a:r>
              <a:rPr lang="ru-RU" dirty="0">
                <a:solidFill>
                  <a:srgbClr val="FF0000"/>
                </a:solidFill>
                <a:latin typeface="Times New Roman" pitchFamily="18" charset="0"/>
                <a:cs typeface="Times New Roman" pitchFamily="18" charset="0"/>
              </a:rPr>
              <a:t>(суставная жидкость)</a:t>
            </a:r>
          </a:p>
        </p:txBody>
      </p:sp>
      <p:sp>
        <p:nvSpPr>
          <p:cNvPr id="32771" name="Содержимое 2"/>
          <p:cNvSpPr>
            <a:spLocks noGrp="1"/>
          </p:cNvSpPr>
          <p:nvPr>
            <p:ph idx="1"/>
          </p:nvPr>
        </p:nvSpPr>
        <p:spPr>
          <a:xfrm>
            <a:off x="214313" y="1600200"/>
            <a:ext cx="8715375" cy="4525963"/>
          </a:xfrm>
        </p:spPr>
        <p:txBody>
          <a:bodyPr/>
          <a:lstStyle/>
          <a:p>
            <a:pPr>
              <a:buFont typeface="Arial" charset="0"/>
              <a:buNone/>
            </a:pPr>
            <a:r>
              <a:rPr lang="ru-RU" dirty="0">
                <a:latin typeface="Times New Roman" pitchFamily="18" charset="0"/>
                <a:cs typeface="Times New Roman" pitchFamily="18" charset="0"/>
              </a:rPr>
              <a:t>— густая эластичная масса, продуцируется </a:t>
            </a:r>
            <a:r>
              <a:rPr lang="ru-RU" b="1" i="1" dirty="0">
                <a:latin typeface="Times New Roman" pitchFamily="18" charset="0"/>
                <a:cs typeface="Times New Roman" pitchFamily="18" charset="0"/>
              </a:rPr>
              <a:t>синовиальной оболочкой </a:t>
            </a:r>
            <a:r>
              <a:rPr lang="ru-RU" dirty="0">
                <a:latin typeface="Times New Roman" pitchFamily="18" charset="0"/>
                <a:cs typeface="Times New Roman" pitchFamily="18" charset="0"/>
              </a:rPr>
              <a:t>заполняющая полость суставов, выполняет функцию внутрисуставной смазки, предотвращая трение суставных поверхностей и их изнашивание; повышает их подвижность; обеспечивает питание суставного хряща; служит дополнительным амортизатором.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Admin\Рабочий стол\ГАВМ\ЗАНЯТИЯ ПРАКТИКА И ЛЕКЦИИ\Болезни суставов\синовиальная оболочка\4.jpg"/>
          <p:cNvPicPr>
            <a:picLocks noGrp="1" noChangeAspect="1" noChangeArrowheads="1"/>
          </p:cNvPicPr>
          <p:nvPr>
            <p:ph idx="1"/>
          </p:nvPr>
        </p:nvPicPr>
        <p:blipFill>
          <a:blip r:embed="rId2" cstate="print"/>
          <a:srcRect/>
          <a:stretch>
            <a:fillRect/>
          </a:stretch>
        </p:blipFill>
        <p:spPr>
          <a:xfrm>
            <a:off x="-7938" y="0"/>
            <a:ext cx="9151938" cy="686435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Documents and Settings\Admin\Рабочий стол\ГАВМ\ЗАНЯТИЯ ПРАКТИКА И ЛЕКЦИИ\Болезни суставов\синовиальная оболочка\1.jpg"/>
          <p:cNvPicPr>
            <a:picLocks noGrp="1" noChangeAspect="1" noChangeArrowheads="1"/>
          </p:cNvPicPr>
          <p:nvPr>
            <p:ph idx="1"/>
          </p:nvPr>
        </p:nvPicPr>
        <p:blipFill>
          <a:blip r:embed="rId2" cstate="print"/>
          <a:srcRect/>
          <a:stretch>
            <a:fillRect/>
          </a:stretch>
        </p:blipFill>
        <p:spPr>
          <a:xfrm>
            <a:off x="0" y="0"/>
            <a:ext cx="4705350" cy="4084638"/>
          </a:xfrm>
        </p:spPr>
      </p:pic>
      <p:pic>
        <p:nvPicPr>
          <p:cNvPr id="34819" name="Picture 5" descr="C:\Documents and Settings\Admin\Рабочий стол\ГАВМ\ЗАНЯТИЯ ПРАКТИКА И ЛЕКЦИИ\Болезни суставов\синовиальная оболочка\3.jpg"/>
          <p:cNvPicPr>
            <a:picLocks noChangeAspect="1" noChangeArrowheads="1"/>
          </p:cNvPicPr>
          <p:nvPr/>
        </p:nvPicPr>
        <p:blipFill>
          <a:blip r:embed="rId3" cstate="print"/>
          <a:srcRect/>
          <a:stretch>
            <a:fillRect/>
          </a:stretch>
        </p:blipFill>
        <p:spPr bwMode="auto">
          <a:xfrm>
            <a:off x="4211638" y="2560638"/>
            <a:ext cx="4932362" cy="429736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357188"/>
            <a:ext cx="8643938" cy="6072187"/>
          </a:xfrm>
        </p:spPr>
        <p:txBody>
          <a:bodyPr rtlCol="0">
            <a:normAutofit fontScale="92500" lnSpcReduction="10000"/>
          </a:bodyPr>
          <a:lstStyle/>
          <a:p>
            <a:pPr fontAlgn="auto">
              <a:spcAft>
                <a:spcPts val="0"/>
              </a:spcAft>
              <a:buFont typeface="Arial" pitchFamily="34" charset="0"/>
              <a:buChar char="•"/>
              <a:defRPr/>
            </a:pPr>
            <a:r>
              <a:rPr lang="ru-RU" b="1" i="1" dirty="0">
                <a:latin typeface="Times New Roman" pitchFamily="18" charset="0"/>
                <a:cs typeface="Times New Roman" pitchFamily="18" charset="0"/>
              </a:rPr>
              <a:t>Синовиальная жидкость </a:t>
            </a:r>
            <a:r>
              <a:rPr lang="ru-RU" dirty="0">
                <a:latin typeface="Times New Roman" pitchFamily="18" charset="0"/>
                <a:cs typeface="Times New Roman" pitchFamily="18" charset="0"/>
              </a:rPr>
              <a:t>состоит из двух основных компонентов — жидкостного и </a:t>
            </a:r>
            <a:r>
              <a:rPr lang="ru-RU" dirty="0" err="1">
                <a:latin typeface="Times New Roman" pitchFamily="18" charset="0"/>
                <a:cs typeface="Times New Roman" pitchFamily="18" charset="0"/>
              </a:rPr>
              <a:t>белкового-полисахаридного</a:t>
            </a:r>
            <a:r>
              <a:rPr lang="ru-RU" dirty="0">
                <a:latin typeface="Times New Roman" pitchFamily="18" charset="0"/>
                <a:cs typeface="Times New Roman" pitchFamily="18" charset="0"/>
              </a:rPr>
              <a:t>. </a:t>
            </a:r>
          </a:p>
          <a:p>
            <a:pPr fontAlgn="auto">
              <a:spcAft>
                <a:spcPts val="0"/>
              </a:spcAft>
              <a:buFont typeface="Arial" pitchFamily="34" charset="0"/>
              <a:buChar char="•"/>
              <a:defRPr/>
            </a:pPr>
            <a:r>
              <a:rPr lang="ru-RU" dirty="0">
                <a:latin typeface="Times New Roman" pitchFamily="18" charset="0"/>
                <a:cs typeface="Times New Roman" pitchFamily="18" charset="0"/>
              </a:rPr>
              <a:t>Основным элементом, обеспечивающим вязко-эластичные свойства синовиальной жидкости, является </a:t>
            </a:r>
            <a:r>
              <a:rPr lang="ru-RU" b="1" i="1" dirty="0" err="1">
                <a:latin typeface="Times New Roman" pitchFamily="18" charset="0"/>
                <a:cs typeface="Times New Roman" pitchFamily="18" charset="0"/>
              </a:rPr>
              <a:t>гиалуронат</a:t>
            </a:r>
            <a:r>
              <a:rPr lang="ru-RU" dirty="0">
                <a:latin typeface="Times New Roman" pitchFamily="18" charset="0"/>
                <a:cs typeface="Times New Roman" pitchFamily="18" charset="0"/>
              </a:rPr>
              <a:t> — полисахарид из группы гликозаминогликанов. </a:t>
            </a:r>
            <a:r>
              <a:rPr lang="ru-RU" dirty="0" err="1">
                <a:latin typeface="Times New Roman" pitchFamily="18" charset="0"/>
                <a:cs typeface="Times New Roman" pitchFamily="18" charset="0"/>
              </a:rPr>
              <a:t>Гиалуронат</a:t>
            </a:r>
            <a:r>
              <a:rPr lang="ru-RU" dirty="0">
                <a:latin typeface="Times New Roman" pitchFamily="18" charset="0"/>
                <a:cs typeface="Times New Roman" pitchFamily="18" charset="0"/>
              </a:rPr>
              <a:t> обеспечивает стабилизацию структуры </a:t>
            </a:r>
            <a:r>
              <a:rPr lang="ru-RU" b="1" i="1" dirty="0" err="1">
                <a:latin typeface="Times New Roman" pitchFamily="18" charset="0"/>
                <a:cs typeface="Times New Roman" pitchFamily="18" charset="0"/>
              </a:rPr>
              <a:t>протеогликанов</a:t>
            </a:r>
            <a:r>
              <a:rPr lang="ru-RU" b="1" i="1" dirty="0">
                <a:latin typeface="Times New Roman" pitchFamily="18" charset="0"/>
                <a:cs typeface="Times New Roman" pitchFamily="18" charset="0"/>
              </a:rPr>
              <a:t> </a:t>
            </a:r>
            <a:r>
              <a:rPr lang="ru-RU" dirty="0">
                <a:latin typeface="Times New Roman" pitchFamily="18" charset="0"/>
                <a:cs typeface="Times New Roman" pitchFamily="18" charset="0"/>
              </a:rPr>
              <a:t>(</a:t>
            </a:r>
            <a:r>
              <a:rPr lang="ru-RU" u="sng" dirty="0" err="1">
                <a:latin typeface="Times New Roman" pitchFamily="18" charset="0"/>
                <a:cs typeface="Times New Roman" pitchFamily="18" charset="0"/>
              </a:rPr>
              <a:t>глюкозамин</a:t>
            </a:r>
            <a:r>
              <a:rPr lang="ru-RU" u="sng" dirty="0">
                <a:latin typeface="Times New Roman" pitchFamily="18" charset="0"/>
                <a:cs typeface="Times New Roman" pitchFamily="18" charset="0"/>
              </a:rPr>
              <a:t>, </a:t>
            </a:r>
            <a:r>
              <a:rPr lang="ru-RU" u="sng" dirty="0" err="1">
                <a:latin typeface="Times New Roman" pitchFamily="18" charset="0"/>
                <a:cs typeface="Times New Roman" pitchFamily="18" charset="0"/>
              </a:rPr>
              <a:t>хондроитин</a:t>
            </a:r>
            <a:r>
              <a:rPr lang="ru-RU" dirty="0">
                <a:latin typeface="Times New Roman" pitchFamily="18" charset="0"/>
                <a:cs typeface="Times New Roman" pitchFamily="18" charset="0"/>
              </a:rPr>
              <a:t>), которые в комплексе формируют молекулы сложной структуры и большой молекулярной массы. Данные молекулы откладываются внутри коллагеновой структуры хряща, обеспечивая его эластичность.</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ocuments and Settings\Admin\Рабочий стол\ГАВМ\ЗАНЯТИЯ ПРАКТИКА И ЛЕКЦИИ\Болезни суставов\гиалуроновая кислота.jpg"/>
          <p:cNvPicPr>
            <a:picLocks noGrp="1" noChangeAspect="1" noChangeArrowheads="1"/>
          </p:cNvPicPr>
          <p:nvPr>
            <p:ph idx="1"/>
          </p:nvPr>
        </p:nvPicPr>
        <p:blipFill>
          <a:blip r:embed="rId2" cstate="print"/>
          <a:srcRect/>
          <a:stretch>
            <a:fillRect/>
          </a:stretch>
        </p:blipFill>
        <p:spPr>
          <a:xfrm>
            <a:off x="198438" y="214313"/>
            <a:ext cx="8763000" cy="6357937"/>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Содержимое 2"/>
          <p:cNvSpPr>
            <a:spLocks noGrp="1"/>
          </p:cNvSpPr>
          <p:nvPr>
            <p:ph idx="1"/>
          </p:nvPr>
        </p:nvSpPr>
        <p:spPr>
          <a:xfrm>
            <a:off x="214313" y="214313"/>
            <a:ext cx="8715375" cy="2043112"/>
          </a:xfrm>
        </p:spPr>
        <p:txBody>
          <a:bodyPr/>
          <a:lstStyle/>
          <a:p>
            <a:pPr algn="ctr">
              <a:buFont typeface="Arial" charset="0"/>
              <a:buNone/>
            </a:pPr>
            <a:r>
              <a:rPr lang="ru-RU" b="1" u="sng">
                <a:latin typeface="Times New Roman" pitchFamily="18" charset="0"/>
                <a:cs typeface="Times New Roman" pitchFamily="18" charset="0"/>
              </a:rPr>
              <a:t>Синовия</a:t>
            </a:r>
            <a:r>
              <a:rPr lang="ru-RU">
                <a:latin typeface="Times New Roman" pitchFamily="18" charset="0"/>
                <a:cs typeface="Times New Roman" pitchFamily="18" charset="0"/>
              </a:rPr>
              <a:t> – эластичная </a:t>
            </a:r>
            <a:r>
              <a:rPr lang="ru-RU" b="1" u="sng">
                <a:latin typeface="Times New Roman" pitchFamily="18" charset="0"/>
                <a:cs typeface="Times New Roman" pitchFamily="18" charset="0"/>
              </a:rPr>
              <a:t>неньютоновская</a:t>
            </a:r>
            <a:r>
              <a:rPr lang="ru-RU">
                <a:latin typeface="Times New Roman" pitchFamily="18" charset="0"/>
                <a:cs typeface="Times New Roman" pitchFamily="18" charset="0"/>
              </a:rPr>
              <a:t> жидкость, которой принадлежит важная роль в поддержании множественных функций организма. </a:t>
            </a:r>
          </a:p>
        </p:txBody>
      </p:sp>
      <p:sp>
        <p:nvSpPr>
          <p:cNvPr id="38915" name="TextBox 3"/>
          <p:cNvSpPr txBox="1">
            <a:spLocks noChangeArrowheads="1"/>
          </p:cNvSpPr>
          <p:nvPr/>
        </p:nvSpPr>
        <p:spPr bwMode="auto">
          <a:xfrm>
            <a:off x="214313" y="2143125"/>
            <a:ext cx="8715375" cy="1724025"/>
          </a:xfrm>
          <a:prstGeom prst="rect">
            <a:avLst/>
          </a:prstGeom>
          <a:noFill/>
          <a:ln w="9525">
            <a:noFill/>
            <a:miter lim="800000"/>
            <a:headEnd/>
            <a:tailEnd/>
          </a:ln>
        </p:spPr>
        <p:txBody>
          <a:bodyPr>
            <a:spAutoFit/>
          </a:bodyPr>
          <a:lstStyle/>
          <a:p>
            <a:r>
              <a:rPr lang="ru-RU" sz="2200" b="1">
                <a:latin typeface="Times New Roman" pitchFamily="18" charset="0"/>
                <a:cs typeface="Times New Roman" pitchFamily="18" charset="0"/>
              </a:rPr>
              <a:t>Неньютонавская  жидкость </a:t>
            </a:r>
            <a:r>
              <a:rPr lang="ru-RU" sz="2200">
                <a:latin typeface="Times New Roman" pitchFamily="18" charset="0"/>
                <a:cs typeface="Times New Roman" pitchFamily="18" charset="0"/>
              </a:rPr>
              <a:t>всегда неоднородна, в ней есть крупные молекулы, собирающиеся в кристаллические решетки, поэтому вязкость напрямую зависит от скорости течения соединения. Чем выше скорость, тем больше вязкость. </a:t>
            </a:r>
          </a:p>
          <a:p>
            <a:endParaRPr lang="ru-RU">
              <a:latin typeface="Calibri" pitchFamily="34" charset="0"/>
            </a:endParaRPr>
          </a:p>
        </p:txBody>
      </p:sp>
      <p:pic>
        <p:nvPicPr>
          <p:cNvPr id="38916" name="Picture 2" descr="C:\Documents and Settings\Admin\Рабочий стол\ГАВМ\ЗАНЯТИЯ ПРАКТИКА И ЛЕКЦИИ\Болезни суставов\синовия свойства вязкости.jpg"/>
          <p:cNvPicPr>
            <a:picLocks noChangeAspect="1" noChangeArrowheads="1"/>
          </p:cNvPicPr>
          <p:nvPr/>
        </p:nvPicPr>
        <p:blipFill>
          <a:blip r:embed="rId2" cstate="print"/>
          <a:srcRect/>
          <a:stretch>
            <a:fillRect/>
          </a:stretch>
        </p:blipFill>
        <p:spPr bwMode="auto">
          <a:xfrm>
            <a:off x="285750" y="3500438"/>
            <a:ext cx="8572500" cy="335756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Admin\Рабочий стол\ГАВМ\ЗАНЯТИЯ ПРАКТИКА И ЛЕКЦИИ\Болезни суставов\неньютонова жидк 1.jpg"/>
          <p:cNvPicPr>
            <a:picLocks noGrp="1" noChangeAspect="1" noChangeArrowheads="1"/>
          </p:cNvPicPr>
          <p:nvPr>
            <p:ph idx="1"/>
          </p:nvPr>
        </p:nvPicPr>
        <p:blipFill>
          <a:blip r:embed="rId2" cstate="print"/>
          <a:srcRect/>
          <a:stretch>
            <a:fillRect/>
          </a:stretch>
        </p:blipFill>
        <p:spPr>
          <a:xfrm>
            <a:off x="0" y="-53975"/>
            <a:ext cx="9151938" cy="686435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650" y="260350"/>
            <a:ext cx="7488238" cy="1512888"/>
          </a:xfrm>
        </p:spPr>
        <p:txBody>
          <a:bodyPr rtlCol="0">
            <a:normAutofit fontScale="90000"/>
          </a:bodyPr>
          <a:lstStyle/>
          <a:p>
            <a:pPr fontAlgn="auto">
              <a:spcAft>
                <a:spcPts val="0"/>
              </a:spcAft>
              <a:defRPr/>
            </a:pPr>
            <a:r>
              <a:rPr lang="ru-RU" dirty="0">
                <a:latin typeface="Times New Roman" pitchFamily="18" charset="0"/>
                <a:cs typeface="Times New Roman" pitchFamily="18" charset="0"/>
              </a:rPr>
              <a:t>Синовиальная жидкость – выполняет в суставе ряд важных функций</a:t>
            </a:r>
          </a:p>
        </p:txBody>
      </p:sp>
      <p:sp>
        <p:nvSpPr>
          <p:cNvPr id="43011" name="Объект 2"/>
          <p:cNvSpPr>
            <a:spLocks noGrp="1"/>
          </p:cNvSpPr>
          <p:nvPr>
            <p:ph idx="1"/>
          </p:nvPr>
        </p:nvSpPr>
        <p:spPr>
          <a:xfrm>
            <a:off x="611188" y="2060575"/>
            <a:ext cx="8281987" cy="4681538"/>
          </a:xfrm>
        </p:spPr>
        <p:txBody>
          <a:bodyPr/>
          <a:lstStyle/>
          <a:p>
            <a:r>
              <a:rPr lang="ru-RU">
                <a:latin typeface="Times New Roman" pitchFamily="18" charset="0"/>
                <a:cs typeface="Times New Roman" pitchFamily="18" charset="0"/>
              </a:rPr>
              <a:t>Обеспечивает питание клеток хряща и удаление продуктов метаболизма</a:t>
            </a:r>
          </a:p>
          <a:p>
            <a:r>
              <a:rPr lang="ru-RU">
                <a:latin typeface="Times New Roman" pitchFamily="18" charset="0"/>
                <a:cs typeface="Times New Roman" pitchFamily="18" charset="0"/>
              </a:rPr>
              <a:t>Обеспечивает систему пограничной и гидростатической смазки</a:t>
            </a:r>
          </a:p>
          <a:p>
            <a:r>
              <a:rPr lang="ru-RU">
                <a:latin typeface="Times New Roman" pitchFamily="18" charset="0"/>
                <a:cs typeface="Times New Roman" pitchFamily="18" charset="0"/>
              </a:rPr>
              <a:t>Обеспечивает «капиллярное притяжение» между суставными поверхностями</a:t>
            </a:r>
          </a:p>
          <a:p>
            <a:r>
              <a:rPr lang="ru-RU">
                <a:latin typeface="Times New Roman" pitchFamily="18" charset="0"/>
                <a:cs typeface="Times New Roman" pitchFamily="18" charset="0"/>
              </a:rPr>
              <a:t>Вырабатывается клетками синовиальной капсулы - синовиоцитами</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13" y="2000250"/>
            <a:ext cx="8715375" cy="4125913"/>
          </a:xfrm>
        </p:spPr>
        <p:txBody>
          <a:bodyPr rtlCol="0">
            <a:normAutofit lnSpcReduction="10000"/>
          </a:bodyPr>
          <a:lstStyle/>
          <a:p>
            <a:pPr fontAlgn="auto">
              <a:spcAft>
                <a:spcPts val="0"/>
              </a:spcAft>
              <a:buFont typeface="Arial" pitchFamily="34" charset="0"/>
              <a:buChar char="•"/>
              <a:defRPr/>
            </a:pPr>
            <a:endParaRPr lang="ru-RU" sz="2400" b="1" i="1" dirty="0">
              <a:latin typeface="Times New Roman" pitchFamily="18" charset="0"/>
              <a:cs typeface="Times New Roman" pitchFamily="18" charset="0"/>
            </a:endParaRPr>
          </a:p>
          <a:p>
            <a:pPr fontAlgn="auto">
              <a:spcAft>
                <a:spcPts val="0"/>
              </a:spcAft>
              <a:buFont typeface="Arial" pitchFamily="34" charset="0"/>
              <a:buChar char="•"/>
              <a:defRPr/>
            </a:pPr>
            <a:r>
              <a:rPr lang="ru-RU" sz="2400" b="1" i="1" dirty="0">
                <a:latin typeface="Times New Roman" pitchFamily="18" charset="0"/>
                <a:cs typeface="Times New Roman" pitchFamily="18" charset="0"/>
              </a:rPr>
              <a:t>Избыток синовиальной жидкости </a:t>
            </a:r>
            <a:r>
              <a:rPr lang="ru-RU" sz="2400" dirty="0">
                <a:latin typeface="Times New Roman" pitchFamily="18" charset="0"/>
                <a:cs typeface="Times New Roman" pitchFamily="18" charset="0"/>
              </a:rPr>
              <a:t>вызывает дискомфорт, боль, является признаком воспаления.</a:t>
            </a:r>
          </a:p>
          <a:p>
            <a:pPr fontAlgn="auto">
              <a:spcAft>
                <a:spcPts val="0"/>
              </a:spcAft>
              <a:buFont typeface="Arial" pitchFamily="34" charset="0"/>
              <a:buChar char="•"/>
              <a:defRPr/>
            </a:pPr>
            <a:endParaRPr lang="ru-RU" sz="2400" b="1" i="1" dirty="0">
              <a:latin typeface="Times New Roman" pitchFamily="18" charset="0"/>
              <a:cs typeface="Times New Roman" pitchFamily="18" charset="0"/>
            </a:endParaRPr>
          </a:p>
          <a:p>
            <a:pPr fontAlgn="auto">
              <a:spcAft>
                <a:spcPts val="0"/>
              </a:spcAft>
              <a:buFont typeface="Arial" pitchFamily="34" charset="0"/>
              <a:buChar char="•"/>
              <a:defRPr/>
            </a:pPr>
            <a:r>
              <a:rPr lang="ru-RU" sz="2400" b="1" i="1" dirty="0">
                <a:latin typeface="Times New Roman" pitchFamily="18" charset="0"/>
                <a:cs typeface="Times New Roman" pitchFamily="18" charset="0"/>
              </a:rPr>
              <a:t>Недостаток синовиальной жидкости </a:t>
            </a:r>
            <a:r>
              <a:rPr lang="ru-RU" sz="2400" dirty="0">
                <a:latin typeface="Times New Roman" pitchFamily="18" charset="0"/>
                <a:cs typeface="Times New Roman" pitchFamily="18" charset="0"/>
              </a:rPr>
              <a:t>ухудшает скольжение и вызывает поскрипывание сустава. </a:t>
            </a:r>
          </a:p>
          <a:p>
            <a:pPr fontAlgn="auto">
              <a:spcAft>
                <a:spcPts val="0"/>
              </a:spcAft>
              <a:buFont typeface="Arial" pitchFamily="34" charset="0"/>
              <a:buChar char="•"/>
              <a:defRPr/>
            </a:pPr>
            <a:endParaRPr lang="ru-RU" sz="2400" b="1" i="1" dirty="0">
              <a:latin typeface="Times New Roman" pitchFamily="18" charset="0"/>
              <a:cs typeface="Times New Roman" pitchFamily="18" charset="0"/>
            </a:endParaRPr>
          </a:p>
          <a:p>
            <a:pPr fontAlgn="auto">
              <a:spcAft>
                <a:spcPts val="0"/>
              </a:spcAft>
              <a:buFont typeface="Arial" pitchFamily="34" charset="0"/>
              <a:buChar char="•"/>
              <a:defRPr/>
            </a:pPr>
            <a:r>
              <a:rPr lang="ru-RU" sz="2400" b="1" i="1" dirty="0">
                <a:latin typeface="Times New Roman" pitchFamily="18" charset="0"/>
                <a:cs typeface="Times New Roman" pitchFamily="18" charset="0"/>
              </a:rPr>
              <a:t>Изменение качества синовиальной жидкости </a:t>
            </a:r>
            <a:r>
              <a:rPr lang="ru-RU" sz="2400" dirty="0">
                <a:latin typeface="Times New Roman" pitchFamily="18" charset="0"/>
                <a:cs typeface="Times New Roman" pitchFamily="18" charset="0"/>
              </a:rPr>
              <a:t>(при достаточном количестве), происходит в результате нехватки определённых составных элементов — глюкозамина и хондроитина (развитие артроза). </a:t>
            </a:r>
          </a:p>
        </p:txBody>
      </p:sp>
      <p:sp>
        <p:nvSpPr>
          <p:cNvPr id="44035" name="TextBox 3"/>
          <p:cNvSpPr txBox="1">
            <a:spLocks noChangeArrowheads="1"/>
          </p:cNvSpPr>
          <p:nvPr/>
        </p:nvSpPr>
        <p:spPr bwMode="auto">
          <a:xfrm>
            <a:off x="214313" y="214313"/>
            <a:ext cx="8929687" cy="1816100"/>
          </a:xfrm>
          <a:prstGeom prst="rect">
            <a:avLst/>
          </a:prstGeom>
          <a:noFill/>
          <a:ln w="9525">
            <a:noFill/>
            <a:miter lim="800000"/>
            <a:headEnd/>
            <a:tailEnd/>
          </a:ln>
        </p:spPr>
        <p:txBody>
          <a:bodyPr>
            <a:spAutoFit/>
          </a:bodyPr>
          <a:lstStyle/>
          <a:p>
            <a:pPr algn="ctr"/>
            <a:r>
              <a:rPr lang="ru-RU" sz="2800" b="1">
                <a:latin typeface="Times New Roman" pitchFamily="18" charset="0"/>
                <a:cs typeface="Times New Roman" pitchFamily="18" charset="0"/>
              </a:rPr>
              <a:t>Различные нарушения в процессе синтеза синовиальной жидкости зачастую сопровождаются различными поражениями суставов, такими как остеоартроз и др.</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b="1" dirty="0">
                <a:latin typeface="Times New Roman" pitchFamily="18" charset="0"/>
                <a:cs typeface="Times New Roman" pitchFamily="18" charset="0"/>
              </a:rPr>
              <a:t>Методы диагностики  болезней суставов</a:t>
            </a:r>
            <a:br>
              <a:rPr lang="ru-RU" dirty="0"/>
            </a:br>
            <a:endParaRPr lang="ru-RU" dirty="0"/>
          </a:p>
        </p:txBody>
      </p:sp>
      <p:sp>
        <p:nvSpPr>
          <p:cNvPr id="45059" name="Содержимое 2"/>
          <p:cNvSpPr>
            <a:spLocks noGrp="1"/>
          </p:cNvSpPr>
          <p:nvPr>
            <p:ph idx="1"/>
          </p:nvPr>
        </p:nvSpPr>
        <p:spPr/>
        <p:txBody>
          <a:bodyPr/>
          <a:lstStyle/>
          <a:p>
            <a:r>
              <a:rPr lang="ru-RU">
                <a:latin typeface="Times New Roman" pitchFamily="18" charset="0"/>
                <a:cs typeface="Times New Roman" pitchFamily="18" charset="0"/>
              </a:rPr>
              <a:t>Рентген/КТ</a:t>
            </a:r>
          </a:p>
          <a:p>
            <a:r>
              <a:rPr lang="ru-RU">
                <a:latin typeface="Times New Roman" pitchFamily="18" charset="0"/>
                <a:cs typeface="Times New Roman" pitchFamily="18" charset="0"/>
              </a:rPr>
              <a:t>МРТ</a:t>
            </a:r>
          </a:p>
          <a:p>
            <a:r>
              <a:rPr lang="ru-RU">
                <a:latin typeface="Times New Roman" pitchFamily="18" charset="0"/>
                <a:cs typeface="Times New Roman" pitchFamily="18" charset="0"/>
              </a:rPr>
              <a:t>УЗИ</a:t>
            </a:r>
          </a:p>
          <a:p>
            <a:r>
              <a:rPr lang="ru-RU">
                <a:latin typeface="Times New Roman" pitchFamily="18" charset="0"/>
                <a:cs typeface="Times New Roman" pitchFamily="18" charset="0"/>
              </a:rPr>
              <a:t>Эндоскопия</a:t>
            </a:r>
          </a:p>
          <a:p>
            <a:r>
              <a:rPr lang="ru-RU">
                <a:latin typeface="Times New Roman" pitchFamily="18" charset="0"/>
                <a:cs typeface="Times New Roman" pitchFamily="18" charset="0"/>
              </a:rPr>
              <a:t>Пункция ВС жидкости</a:t>
            </a:r>
          </a:p>
          <a:p>
            <a:r>
              <a:rPr lang="ru-RU">
                <a:latin typeface="Times New Roman" pitchFamily="18" charset="0"/>
                <a:cs typeface="Times New Roman" pitchFamily="18" charset="0"/>
              </a:rPr>
              <a:t>Гистология/цитология</a:t>
            </a:r>
          </a:p>
          <a:p>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928688"/>
            <a:ext cx="8229600" cy="1214437"/>
          </a:xfrm>
        </p:spPr>
        <p:txBody>
          <a:bodyPr rtlCol="0">
            <a:normAutofit fontScale="90000"/>
          </a:bodyPr>
          <a:lstStyle/>
          <a:p>
            <a:pPr fontAlgn="auto">
              <a:spcAft>
                <a:spcPts val="0"/>
              </a:spcAft>
              <a:defRPr/>
            </a:pPr>
            <a:r>
              <a:rPr lang="ru-RU" dirty="0">
                <a:latin typeface="Times New Roman" pitchFamily="18" charset="0"/>
                <a:cs typeface="Times New Roman" pitchFamily="18" charset="0"/>
              </a:rPr>
              <a:t>Внешний вид сустава конечности животных</a:t>
            </a:r>
            <a:br>
              <a:rPr lang="ru-RU" dirty="0"/>
            </a:br>
            <a:br>
              <a:rPr lang="ru-RU" dirty="0"/>
            </a:br>
            <a:endParaRPr lang="ru-RU" dirty="0"/>
          </a:p>
        </p:txBody>
      </p:sp>
      <p:pic>
        <p:nvPicPr>
          <p:cNvPr id="5123" name="Picture 2" descr="C:\Documents and Settings\Admin\Рабочий стол\ГАВМ\ЗАНЯТИЯ ПРАКТИКА И ЛЕКЦИИ\Болезни суставов\Макроморфология Скат сустава.jpg"/>
          <p:cNvPicPr>
            <a:picLocks noGrp="1" noChangeAspect="1" noChangeArrowheads="1"/>
          </p:cNvPicPr>
          <p:nvPr>
            <p:ph idx="1"/>
          </p:nvPr>
        </p:nvPicPr>
        <p:blipFill>
          <a:blip r:embed="rId2" cstate="print"/>
          <a:srcRect/>
          <a:stretch>
            <a:fillRect/>
          </a:stretch>
        </p:blipFill>
        <p:spPr>
          <a:xfrm>
            <a:off x="1257300" y="1523330"/>
            <a:ext cx="6715125" cy="5151437"/>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b="1" dirty="0">
                <a:latin typeface="Times New Roman" pitchFamily="18" charset="0"/>
                <a:cs typeface="Times New Roman" pitchFamily="18" charset="0"/>
              </a:rPr>
              <a:t>Рентген/КТ</a:t>
            </a:r>
            <a:br>
              <a:rPr lang="ru-RU" dirty="0"/>
            </a:br>
            <a:endParaRPr lang="ru-RU" dirty="0"/>
          </a:p>
        </p:txBody>
      </p:sp>
      <p:pic>
        <p:nvPicPr>
          <p:cNvPr id="46083" name="Picture 2" descr="C:\Documents and Settings\Admin\Рабочий стол\ГАВМ\ЗАНЯТИЯ ПРАКТИКА И ЛЕКЦИИ\Болезни суставов\рентгенодиагностика\рентг 1.jpg"/>
          <p:cNvPicPr>
            <a:picLocks noChangeAspect="1" noChangeArrowheads="1"/>
          </p:cNvPicPr>
          <p:nvPr/>
        </p:nvPicPr>
        <p:blipFill>
          <a:blip r:embed="rId2" cstate="print"/>
          <a:srcRect/>
          <a:stretch>
            <a:fillRect/>
          </a:stretch>
        </p:blipFill>
        <p:spPr bwMode="auto">
          <a:xfrm>
            <a:off x="533400" y="1109663"/>
            <a:ext cx="3752850" cy="5248275"/>
          </a:xfrm>
          <a:prstGeom prst="rect">
            <a:avLst/>
          </a:prstGeom>
          <a:noFill/>
          <a:ln w="9525">
            <a:noFill/>
            <a:miter lim="800000"/>
            <a:headEnd/>
            <a:tailEnd/>
          </a:ln>
        </p:spPr>
      </p:pic>
      <p:pic>
        <p:nvPicPr>
          <p:cNvPr id="46084" name="Picture 3" descr="C:\Documents and Settings\Admin\Рабочий стол\ГАВМ\ЗАНЯТИЯ ПРАКТИКА И ЛЕКЦИИ\Болезни суставов\рентгенодиагностика\рентг 2.jpg"/>
          <p:cNvPicPr>
            <a:picLocks noChangeAspect="1" noChangeArrowheads="1"/>
          </p:cNvPicPr>
          <p:nvPr/>
        </p:nvPicPr>
        <p:blipFill>
          <a:blip r:embed="rId3" cstate="print"/>
          <a:srcRect/>
          <a:stretch>
            <a:fillRect/>
          </a:stretch>
        </p:blipFill>
        <p:spPr bwMode="auto">
          <a:xfrm>
            <a:off x="4714875" y="1071563"/>
            <a:ext cx="4143375" cy="5232400"/>
          </a:xfrm>
          <a:prstGeom prst="rect">
            <a:avLst/>
          </a:prstGeom>
          <a:noFill/>
          <a:ln w="9525">
            <a:noFill/>
            <a:miter lim="800000"/>
            <a:headEnd/>
            <a:tailEnd/>
          </a:ln>
        </p:spPr>
      </p:pic>
      <p:sp>
        <p:nvSpPr>
          <p:cNvPr id="46085" name="TextBox 4"/>
          <p:cNvSpPr txBox="1">
            <a:spLocks noChangeArrowheads="1"/>
          </p:cNvSpPr>
          <p:nvPr/>
        </p:nvSpPr>
        <p:spPr bwMode="auto">
          <a:xfrm>
            <a:off x="2571750" y="6088063"/>
            <a:ext cx="4102100" cy="769937"/>
          </a:xfrm>
          <a:prstGeom prst="rect">
            <a:avLst/>
          </a:prstGeom>
          <a:noFill/>
          <a:ln w="9525">
            <a:noFill/>
            <a:miter lim="800000"/>
            <a:headEnd/>
            <a:tailEnd/>
          </a:ln>
        </p:spPr>
        <p:txBody>
          <a:bodyPr wrap="none">
            <a:spAutoFit/>
          </a:bodyPr>
          <a:lstStyle/>
          <a:p>
            <a:r>
              <a:rPr lang="ru-RU" sz="4400" b="1">
                <a:latin typeface="Times New Roman" pitchFamily="18" charset="0"/>
                <a:cs typeface="Times New Roman" pitchFamily="18" charset="0"/>
              </a:rPr>
              <a:t>!!! Укладки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b="1" dirty="0">
                <a:latin typeface="Times New Roman" pitchFamily="18" charset="0"/>
                <a:cs typeface="Times New Roman" pitchFamily="18" charset="0"/>
              </a:rPr>
              <a:t>МРТ</a:t>
            </a:r>
            <a:br>
              <a:rPr lang="ru-RU" dirty="0"/>
            </a:br>
            <a:endParaRPr lang="ru-RU" dirty="0"/>
          </a:p>
        </p:txBody>
      </p:sp>
      <p:pic>
        <p:nvPicPr>
          <p:cNvPr id="47107" name="Picture 2" descr="C:\Documents and Settings\Admin\Рабочий стол\ГАВМ\ЗАНЯТИЯ ПРАКТИКА И ЛЕКЦИИ\Болезни суставов\рентгенодиагностика\МРТ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br>
              <a:rPr lang="ru-RU" b="1" dirty="0">
                <a:latin typeface="Times New Roman" pitchFamily="18" charset="0"/>
                <a:cs typeface="Times New Roman" pitchFamily="18" charset="0"/>
              </a:rPr>
            </a:br>
            <a:r>
              <a:rPr lang="ru-RU" b="1" dirty="0">
                <a:latin typeface="Times New Roman" pitchFamily="18" charset="0"/>
                <a:cs typeface="Times New Roman" pitchFamily="18" charset="0"/>
              </a:rPr>
              <a:t>УЗИ</a:t>
            </a:r>
            <a:br>
              <a:rPr lang="ru-RU" dirty="0"/>
            </a:br>
            <a:endParaRPr lang="ru-RU" dirty="0"/>
          </a:p>
        </p:txBody>
      </p:sp>
      <p:pic>
        <p:nvPicPr>
          <p:cNvPr id="48131" name="Picture 2" descr="C:\Documents and Settings\Admin\Рабочий стол\ГАВМ\ЗАНЯТИЯ ПРАКТИКА И ЛЕКЦИИ\Болезни суставов\рентгенодиагностика\УЗИ 1.jpg"/>
          <p:cNvPicPr>
            <a:picLocks noChangeAspect="1" noChangeArrowheads="1"/>
          </p:cNvPicPr>
          <p:nvPr/>
        </p:nvPicPr>
        <p:blipFill>
          <a:blip r:embed="rId2" cstate="print"/>
          <a:srcRect/>
          <a:stretch>
            <a:fillRect/>
          </a:stretch>
        </p:blipFill>
        <p:spPr bwMode="auto">
          <a:xfrm>
            <a:off x="214313" y="1285875"/>
            <a:ext cx="3455987" cy="5038725"/>
          </a:xfrm>
          <a:prstGeom prst="rect">
            <a:avLst/>
          </a:prstGeom>
          <a:noFill/>
          <a:ln w="9525">
            <a:noFill/>
            <a:miter lim="800000"/>
            <a:headEnd/>
            <a:tailEnd/>
          </a:ln>
        </p:spPr>
      </p:pic>
      <p:pic>
        <p:nvPicPr>
          <p:cNvPr id="48132" name="Picture 3" descr="C:\Documents and Settings\Admin\Рабочий стол\ГАВМ\ЗАНЯТИЯ ПРАКТИКА И ЛЕКЦИИ\Болезни суставов\рентгенодиагностика\УЗИ 2.jpg"/>
          <p:cNvPicPr>
            <a:picLocks noChangeAspect="1" noChangeArrowheads="1"/>
          </p:cNvPicPr>
          <p:nvPr/>
        </p:nvPicPr>
        <p:blipFill>
          <a:blip r:embed="rId3" cstate="print"/>
          <a:srcRect/>
          <a:stretch>
            <a:fillRect/>
          </a:stretch>
        </p:blipFill>
        <p:spPr bwMode="auto">
          <a:xfrm>
            <a:off x="3857625" y="1285875"/>
            <a:ext cx="5072063" cy="507206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Documents and Settings\Admin\Рабочий стол\ГАВМ\ЗАНЯТИЯ ПРАКТИКА И ЛЕКЦИИ\Болезни суставов\рентгенодиагностика\эндоскопия.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9155" name="TextBox 5"/>
          <p:cNvSpPr txBox="1">
            <a:spLocks noChangeArrowheads="1"/>
          </p:cNvSpPr>
          <p:nvPr/>
        </p:nvSpPr>
        <p:spPr bwMode="auto">
          <a:xfrm>
            <a:off x="0" y="0"/>
            <a:ext cx="3741738" cy="708025"/>
          </a:xfrm>
          <a:prstGeom prst="rect">
            <a:avLst/>
          </a:prstGeom>
          <a:noFill/>
          <a:ln w="9525">
            <a:solidFill>
              <a:schemeClr val="bg1"/>
            </a:solidFill>
            <a:miter lim="800000"/>
            <a:headEnd/>
            <a:tailEnd/>
          </a:ln>
        </p:spPr>
        <p:txBody>
          <a:bodyPr wrap="none">
            <a:spAutoFit/>
          </a:bodyPr>
          <a:lstStyle/>
          <a:p>
            <a:r>
              <a:rPr lang="ru-RU" sz="4000">
                <a:solidFill>
                  <a:schemeClr val="bg1"/>
                </a:solidFill>
                <a:latin typeface="Times New Roman" pitchFamily="18" charset="0"/>
                <a:cs typeface="Times New Roman" pitchFamily="18" charset="0"/>
              </a:rPr>
              <a:t>ЭНДОСКОПИЯ</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929688" cy="1143000"/>
          </a:xfrm>
        </p:spPr>
        <p:txBody>
          <a:bodyPr rtlCol="0">
            <a:normAutofit fontScale="90000"/>
          </a:bodyPr>
          <a:lstStyle/>
          <a:p>
            <a:pPr fontAlgn="auto">
              <a:spcAft>
                <a:spcPts val="0"/>
              </a:spcAft>
              <a:defRPr/>
            </a:pPr>
            <a:r>
              <a:rPr lang="ru-RU" dirty="0">
                <a:latin typeface="Times New Roman" pitchFamily="18" charset="0"/>
                <a:cs typeface="Times New Roman" pitchFamily="18" charset="0"/>
              </a:rPr>
              <a:t>ПУНКЦИЯ ВНУТРИСУСТАВНОЙ ЖИДКОСТИ</a:t>
            </a:r>
            <a:endParaRPr lang="ru-RU" dirty="0"/>
          </a:p>
        </p:txBody>
      </p:sp>
      <p:pic>
        <p:nvPicPr>
          <p:cNvPr id="50179" name="Picture 2" descr="C:\Documents and Settings\Admin\Рабочий стол\ГАВМ\ЗАНЯТИЯ ПРАКТИКА И ЛЕКЦИИ\Болезни суставов\рентгенодиагностика\ПУНКЦИЯ СУСТАВА.jpg"/>
          <p:cNvPicPr>
            <a:picLocks noGrp="1" noChangeAspect="1" noChangeArrowheads="1"/>
          </p:cNvPicPr>
          <p:nvPr>
            <p:ph idx="1"/>
          </p:nvPr>
        </p:nvPicPr>
        <p:blipFill>
          <a:blip r:embed="rId2" cstate="print"/>
          <a:srcRect/>
          <a:stretch>
            <a:fillRect/>
          </a:stretch>
        </p:blipFill>
        <p:spPr>
          <a:xfrm>
            <a:off x="500063" y="1214438"/>
            <a:ext cx="8215312" cy="5476875"/>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a:xfrm>
            <a:off x="214313" y="260350"/>
            <a:ext cx="8643937" cy="925513"/>
          </a:xfrm>
        </p:spPr>
        <p:txBody>
          <a:bodyPr/>
          <a:lstStyle/>
          <a:p>
            <a:r>
              <a:rPr lang="ru-RU" sz="3600">
                <a:latin typeface="Times New Roman" pitchFamily="18" charset="0"/>
                <a:cs typeface="Times New Roman" pitchFamily="18" charset="0"/>
              </a:rPr>
              <a:t>ПУНКЦИЯ ВНУТРИСУСТАВНОЙ ЖИДКОСТИ</a:t>
            </a:r>
          </a:p>
        </p:txBody>
      </p:sp>
      <p:sp>
        <p:nvSpPr>
          <p:cNvPr id="3" name="Объект 2"/>
          <p:cNvSpPr>
            <a:spLocks noGrp="1"/>
          </p:cNvSpPr>
          <p:nvPr>
            <p:ph idx="1"/>
          </p:nvPr>
        </p:nvSpPr>
        <p:spPr>
          <a:xfrm>
            <a:off x="0" y="1285875"/>
            <a:ext cx="9144000" cy="2071688"/>
          </a:xfrm>
        </p:spPr>
        <p:txBody>
          <a:bodyPr rtlCol="0">
            <a:normAutofit/>
          </a:bodyPr>
          <a:lstStyle/>
          <a:p>
            <a:pPr marL="0" indent="0" fontAlgn="auto">
              <a:spcAft>
                <a:spcPts val="0"/>
              </a:spcAft>
              <a:buFont typeface="Arial" pitchFamily="34" charset="0"/>
              <a:buNone/>
              <a:defRPr/>
            </a:pPr>
            <a:r>
              <a:rPr lang="ru-RU" dirty="0">
                <a:latin typeface="Times New Roman" pitchFamily="18" charset="0"/>
                <a:cs typeface="Times New Roman" pitchFamily="18" charset="0"/>
              </a:rPr>
              <a:t>Густая вязкая масса, заполняющая полость сустава, состоит из двух компонентов – жидкость (по сути плазма крови ???) и </a:t>
            </a:r>
            <a:r>
              <a:rPr lang="ru-RU" dirty="0" err="1">
                <a:latin typeface="Times New Roman" pitchFamily="18" charset="0"/>
                <a:cs typeface="Times New Roman" pitchFamily="18" charset="0"/>
              </a:rPr>
              <a:t>гиалуроновая</a:t>
            </a:r>
            <a:r>
              <a:rPr lang="ru-RU" dirty="0">
                <a:latin typeface="Times New Roman" pitchFamily="18" charset="0"/>
                <a:cs typeface="Times New Roman" pitchFamily="18" charset="0"/>
              </a:rPr>
              <a:t> кислота.</a:t>
            </a:r>
          </a:p>
          <a:p>
            <a:pPr fontAlgn="auto">
              <a:spcAft>
                <a:spcPts val="0"/>
              </a:spcAft>
              <a:buFont typeface="Arial" pitchFamily="34" charset="0"/>
              <a:buChar char="•"/>
              <a:defRPr/>
            </a:pPr>
            <a:endParaRPr lang="ru-RU" dirty="0"/>
          </a:p>
        </p:txBody>
      </p:sp>
      <p:pic>
        <p:nvPicPr>
          <p:cNvPr id="4" name="Picture 5" descr="болезни суставов 026"/>
          <p:cNvPicPr>
            <a:picLocks noChangeAspect="1" noChangeArrowheads="1"/>
          </p:cNvPicPr>
          <p:nvPr/>
        </p:nvPicPr>
        <p:blipFill>
          <a:blip r:embed="rId2" cstate="print"/>
          <a:srcRect/>
          <a:stretch>
            <a:fillRect/>
          </a:stretch>
        </p:blipFill>
        <p:spPr bwMode="auto">
          <a:xfrm>
            <a:off x="4643438" y="2857496"/>
            <a:ext cx="4393033" cy="3643338"/>
          </a:xfrm>
          <a:prstGeom prst="rect">
            <a:avLst/>
          </a:prstGeom>
          <a:ln>
            <a:noFill/>
          </a:ln>
          <a:effectLst>
            <a:softEdge rad="112500"/>
          </a:effectLst>
        </p:spPr>
      </p:pic>
      <p:pic>
        <p:nvPicPr>
          <p:cNvPr id="51205" name="Picture 2" descr="C:\Documents and Settings\Admin\Рабочий стол\ГАВМ\ЗАНЯТИЯ ПРАКТИКА И ЛЕКЦИИ\Болезни суставов\вязкость синовии.png"/>
          <p:cNvPicPr>
            <a:picLocks noChangeAspect="1" noChangeArrowheads="1"/>
          </p:cNvPicPr>
          <p:nvPr/>
        </p:nvPicPr>
        <p:blipFill>
          <a:blip r:embed="rId3" cstate="print"/>
          <a:srcRect/>
          <a:stretch>
            <a:fillRect/>
          </a:stretch>
        </p:blipFill>
        <p:spPr bwMode="auto">
          <a:xfrm>
            <a:off x="214313" y="2868613"/>
            <a:ext cx="4214812" cy="35750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b="1" dirty="0">
                <a:solidFill>
                  <a:srgbClr val="FF0000"/>
                </a:solidFill>
                <a:latin typeface="Times New Roman" pitchFamily="18" charset="0"/>
                <a:cs typeface="Times New Roman" pitchFamily="18" charset="0"/>
              </a:rPr>
              <a:t>Классификация болезней суставов</a:t>
            </a:r>
          </a:p>
        </p:txBody>
      </p:sp>
      <p:sp>
        <p:nvSpPr>
          <p:cNvPr id="3" name="Содержимое 2"/>
          <p:cNvSpPr>
            <a:spLocks noGrp="1"/>
          </p:cNvSpPr>
          <p:nvPr>
            <p:ph idx="1"/>
          </p:nvPr>
        </p:nvSpPr>
        <p:spPr>
          <a:xfrm>
            <a:off x="285750" y="1600200"/>
            <a:ext cx="8643938" cy="4972050"/>
          </a:xfrm>
        </p:spPr>
        <p:txBody>
          <a:bodyPr rtlCol="0">
            <a:normAutofit fontScale="77500" lnSpcReduction="20000"/>
          </a:bodyPr>
          <a:lstStyle/>
          <a:p>
            <a:pPr algn="ctr" fontAlgn="auto">
              <a:spcAft>
                <a:spcPts val="0"/>
              </a:spcAft>
              <a:buFont typeface="Arial" pitchFamily="34" charset="0"/>
              <a:buNone/>
              <a:defRPr/>
            </a:pPr>
            <a:r>
              <a:rPr lang="ru-RU" b="1" i="1" dirty="0">
                <a:latin typeface="Times New Roman" pitchFamily="18" charset="0"/>
                <a:cs typeface="Times New Roman" pitchFamily="18" charset="0"/>
              </a:rPr>
              <a:t>Классификация по К. И. </a:t>
            </a:r>
            <a:r>
              <a:rPr lang="ru-RU" b="1" i="1" dirty="0" err="1">
                <a:latin typeface="Times New Roman" pitchFamily="18" charset="0"/>
                <a:cs typeface="Times New Roman" pitchFamily="18" charset="0"/>
              </a:rPr>
              <a:t>Шакалову</a:t>
            </a:r>
            <a:endParaRPr lang="ru-RU" b="1" i="1" dirty="0">
              <a:latin typeface="Times New Roman" pitchFamily="18" charset="0"/>
              <a:cs typeface="Times New Roman" pitchFamily="18" charset="0"/>
            </a:endParaRPr>
          </a:p>
          <a:p>
            <a:pPr fontAlgn="auto">
              <a:spcAft>
                <a:spcPts val="0"/>
              </a:spcAft>
              <a:buFont typeface="Arial" pitchFamily="34" charset="0"/>
              <a:buNone/>
              <a:defRPr/>
            </a:pPr>
            <a:r>
              <a:rPr lang="ru-RU" dirty="0">
                <a:latin typeface="Times New Roman" pitchFamily="18" charset="0"/>
                <a:cs typeface="Times New Roman" pitchFamily="18" charset="0"/>
              </a:rPr>
              <a:t>1)    </a:t>
            </a:r>
            <a:r>
              <a:rPr lang="ru-RU" b="1" dirty="0">
                <a:latin typeface="Times New Roman" pitchFamily="18" charset="0"/>
                <a:cs typeface="Times New Roman" pitchFamily="18" charset="0"/>
              </a:rPr>
              <a:t>закрытые</a:t>
            </a:r>
            <a:r>
              <a:rPr lang="ru-RU" dirty="0">
                <a:latin typeface="Times New Roman" pitchFamily="18" charset="0"/>
                <a:cs typeface="Times New Roman" pitchFamily="18" charset="0"/>
              </a:rPr>
              <a:t> травматические острые и хронические </a:t>
            </a:r>
            <a:r>
              <a:rPr lang="ru-RU" b="1" dirty="0">
                <a:latin typeface="Times New Roman" pitchFamily="18" charset="0"/>
                <a:cs typeface="Times New Roman" pitchFamily="18" charset="0"/>
              </a:rPr>
              <a:t>повреждения</a:t>
            </a:r>
            <a:r>
              <a:rPr lang="ru-RU" dirty="0">
                <a:latin typeface="Times New Roman" pitchFamily="18" charset="0"/>
                <a:cs typeface="Times New Roman" pitchFamily="18" charset="0"/>
              </a:rPr>
              <a:t> суставов: ушибы, растяжения, вывихи, серозные артриты (синовиты), фибринозные артриты, </a:t>
            </a:r>
            <a:r>
              <a:rPr lang="ru-RU" dirty="0" err="1">
                <a:latin typeface="Times New Roman" pitchFamily="18" charset="0"/>
                <a:cs typeface="Times New Roman" pitchFamily="18" charset="0"/>
              </a:rPr>
              <a:t>параартикулярные</a:t>
            </a:r>
            <a:r>
              <a:rPr lang="ru-RU" dirty="0">
                <a:latin typeface="Times New Roman" pitchFamily="18" charset="0"/>
                <a:cs typeface="Times New Roman" pitchFamily="18" charset="0"/>
              </a:rPr>
              <a:t> и </a:t>
            </a:r>
            <a:r>
              <a:rPr lang="ru-RU" dirty="0" err="1">
                <a:latin typeface="Times New Roman" pitchFamily="18" charset="0"/>
                <a:cs typeface="Times New Roman" pitchFamily="18" charset="0"/>
              </a:rPr>
              <a:t>периартикулярные</a:t>
            </a:r>
            <a:r>
              <a:rPr lang="ru-RU" dirty="0">
                <a:latin typeface="Times New Roman" pitchFamily="18" charset="0"/>
                <a:cs typeface="Times New Roman" pitchFamily="18" charset="0"/>
              </a:rPr>
              <a:t> фиброзиты, периартриты, контрактуры;</a:t>
            </a:r>
          </a:p>
          <a:p>
            <a:pPr fontAlgn="auto">
              <a:spcAft>
                <a:spcPts val="0"/>
              </a:spcAft>
              <a:buFont typeface="Arial" pitchFamily="34" charset="0"/>
              <a:buNone/>
              <a:defRPr/>
            </a:pPr>
            <a:r>
              <a:rPr lang="ru-RU" dirty="0">
                <a:latin typeface="Times New Roman" pitchFamily="18" charset="0"/>
                <a:cs typeface="Times New Roman" pitchFamily="18" charset="0"/>
              </a:rPr>
              <a:t>2)    </a:t>
            </a:r>
            <a:r>
              <a:rPr lang="ru-RU" b="1" dirty="0">
                <a:latin typeface="Times New Roman" pitchFamily="18" charset="0"/>
                <a:cs typeface="Times New Roman" pitchFamily="18" charset="0"/>
              </a:rPr>
              <a:t>открытые повреждения </a:t>
            </a:r>
            <a:r>
              <a:rPr lang="ru-RU" dirty="0">
                <a:latin typeface="Times New Roman" pitchFamily="18" charset="0"/>
                <a:cs typeface="Times New Roman" pitchFamily="18" charset="0"/>
              </a:rPr>
              <a:t>(раны) суставов;</a:t>
            </a:r>
          </a:p>
          <a:p>
            <a:pPr fontAlgn="auto">
              <a:spcAft>
                <a:spcPts val="0"/>
              </a:spcAft>
              <a:buFont typeface="Arial" pitchFamily="34" charset="0"/>
              <a:buNone/>
              <a:defRPr/>
            </a:pPr>
            <a:r>
              <a:rPr lang="ru-RU" dirty="0">
                <a:latin typeface="Times New Roman" pitchFamily="18" charset="0"/>
                <a:cs typeface="Times New Roman" pitchFamily="18" charset="0"/>
              </a:rPr>
              <a:t>3)    гнойные острые и хронические </a:t>
            </a:r>
            <a:r>
              <a:rPr lang="ru-RU" b="1" dirty="0">
                <a:latin typeface="Times New Roman" pitchFamily="18" charset="0"/>
                <a:cs typeface="Times New Roman" pitchFamily="18" charset="0"/>
              </a:rPr>
              <a:t>артриты</a:t>
            </a:r>
            <a:r>
              <a:rPr lang="ru-RU" dirty="0">
                <a:latin typeface="Times New Roman" pitchFamily="18" charset="0"/>
                <a:cs typeface="Times New Roman" pitchFamily="18" charset="0"/>
              </a:rPr>
              <a:t>;</a:t>
            </a:r>
          </a:p>
          <a:p>
            <a:pPr fontAlgn="auto">
              <a:spcAft>
                <a:spcPts val="0"/>
              </a:spcAft>
              <a:buFont typeface="Arial" pitchFamily="34" charset="0"/>
              <a:buNone/>
              <a:defRPr/>
            </a:pPr>
            <a:r>
              <a:rPr lang="ru-RU" dirty="0">
                <a:latin typeface="Times New Roman" pitchFamily="18" charset="0"/>
                <a:cs typeface="Times New Roman" pitchFamily="18" charset="0"/>
              </a:rPr>
              <a:t>4)    </a:t>
            </a:r>
            <a:r>
              <a:rPr lang="ru-RU" b="1" dirty="0">
                <a:latin typeface="Times New Roman" pitchFamily="18" charset="0"/>
                <a:cs typeface="Times New Roman" pitchFamily="18" charset="0"/>
              </a:rPr>
              <a:t>специфические</a:t>
            </a:r>
            <a:r>
              <a:rPr lang="ru-RU" dirty="0">
                <a:latin typeface="Times New Roman" pitchFamily="18" charset="0"/>
                <a:cs typeface="Times New Roman" pitchFamily="18" charset="0"/>
              </a:rPr>
              <a:t> острые и хронические инфекционные </a:t>
            </a:r>
            <a:r>
              <a:rPr lang="ru-RU" b="1" dirty="0">
                <a:latin typeface="Times New Roman" pitchFamily="18" charset="0"/>
                <a:cs typeface="Times New Roman" pitchFamily="18" charset="0"/>
              </a:rPr>
              <a:t>артриты</a:t>
            </a:r>
            <a:r>
              <a:rPr lang="ru-RU" dirty="0">
                <a:latin typeface="Times New Roman" pitchFamily="18" charset="0"/>
                <a:cs typeface="Times New Roman" pitchFamily="18" charset="0"/>
              </a:rPr>
              <a:t>: бруцеллезные, ревматические;</a:t>
            </a:r>
          </a:p>
          <a:p>
            <a:pPr fontAlgn="auto">
              <a:spcAft>
                <a:spcPts val="0"/>
              </a:spcAft>
              <a:buFont typeface="Arial" pitchFamily="34" charset="0"/>
              <a:buNone/>
              <a:defRPr/>
            </a:pPr>
            <a:r>
              <a:rPr lang="ru-RU" dirty="0">
                <a:latin typeface="Times New Roman" pitchFamily="18" charset="0"/>
                <a:cs typeface="Times New Roman" pitchFamily="18" charset="0"/>
              </a:rPr>
              <a:t>5)    хронические </a:t>
            </a:r>
            <a:r>
              <a:rPr lang="ru-RU" b="1" dirty="0" err="1">
                <a:latin typeface="Times New Roman" pitchFamily="18" charset="0"/>
                <a:cs typeface="Times New Roman" pitchFamily="18" charset="0"/>
              </a:rPr>
              <a:t>безэкссудативные</a:t>
            </a:r>
            <a:r>
              <a:rPr lang="ru-RU" b="1" dirty="0">
                <a:latin typeface="Times New Roman" pitchFamily="18" charset="0"/>
                <a:cs typeface="Times New Roman" pitchFamily="18" charset="0"/>
              </a:rPr>
              <a:t> болезни </a:t>
            </a:r>
            <a:r>
              <a:rPr lang="ru-RU" dirty="0">
                <a:latin typeface="Times New Roman" pitchFamily="18" charset="0"/>
                <a:cs typeface="Times New Roman" pitchFamily="18" charset="0"/>
              </a:rPr>
              <a:t>суставов: </a:t>
            </a:r>
            <a:r>
              <a:rPr lang="ru-RU" dirty="0" err="1">
                <a:latin typeface="Times New Roman" pitchFamily="18" charset="0"/>
                <a:cs typeface="Times New Roman" pitchFamily="18" charset="0"/>
              </a:rPr>
              <a:t>остеоартрит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остеоартроз</a:t>
            </a:r>
            <a:r>
              <a:rPr lang="ru-RU" dirty="0">
                <a:latin typeface="Times New Roman" pitchFamily="18" charset="0"/>
                <a:cs typeface="Times New Roman" pitchFamily="18" charset="0"/>
              </a:rPr>
              <a:t>;</a:t>
            </a:r>
          </a:p>
          <a:p>
            <a:pPr fontAlgn="auto">
              <a:spcAft>
                <a:spcPts val="0"/>
              </a:spcAft>
              <a:buFont typeface="Arial" pitchFamily="34" charset="0"/>
              <a:buNone/>
              <a:defRPr/>
            </a:pPr>
            <a:r>
              <a:rPr lang="ru-RU" dirty="0">
                <a:latin typeface="Times New Roman" pitchFamily="18" charset="0"/>
                <a:cs typeface="Times New Roman" pitchFamily="18" charset="0"/>
              </a:rPr>
              <a:t>6)    </a:t>
            </a:r>
            <a:r>
              <a:rPr lang="ru-RU" b="1" dirty="0" err="1">
                <a:latin typeface="Times New Roman" pitchFamily="18" charset="0"/>
                <a:cs typeface="Times New Roman" pitchFamily="18" charset="0"/>
              </a:rPr>
              <a:t>остеохондроматоз</a:t>
            </a:r>
            <a:r>
              <a:rPr lang="ru-RU" dirty="0">
                <a:latin typeface="Times New Roman" pitchFamily="18" charset="0"/>
                <a:cs typeface="Times New Roman" pitchFamily="18" charset="0"/>
              </a:rPr>
              <a:t> суставов.</a:t>
            </a:r>
          </a:p>
          <a:p>
            <a:pPr fontAlgn="auto">
              <a:spcAft>
                <a:spcPts val="0"/>
              </a:spcAft>
              <a:buFont typeface="Arial" pitchFamily="34" charset="0"/>
              <a:buChar char="•"/>
              <a:defRPr/>
            </a:pP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8229600" cy="5697538"/>
          </a:xfrm>
        </p:spPr>
        <p:txBody>
          <a:bodyPr rtlCol="0">
            <a:normAutofit lnSpcReduction="10000"/>
          </a:bodyPr>
          <a:lstStyle/>
          <a:p>
            <a:pPr algn="ctr" fontAlgn="auto">
              <a:spcAft>
                <a:spcPts val="0"/>
              </a:spcAft>
              <a:buFont typeface="Arial" pitchFamily="34" charset="0"/>
              <a:buNone/>
              <a:defRPr/>
            </a:pPr>
            <a:r>
              <a:rPr lang="ru-RU" b="1" dirty="0">
                <a:latin typeface="Times New Roman" pitchFamily="18" charset="0"/>
                <a:cs typeface="Times New Roman" pitchFamily="18" charset="0"/>
              </a:rPr>
              <a:t>Классификация болезней суставов по патологическому признаку</a:t>
            </a:r>
          </a:p>
          <a:p>
            <a:pPr fontAlgn="auto">
              <a:spcAft>
                <a:spcPts val="0"/>
              </a:spcAft>
              <a:buFont typeface="Arial" pitchFamily="34" charset="0"/>
              <a:buNone/>
              <a:defRPr/>
            </a:pPr>
            <a:r>
              <a:rPr lang="ru-RU" dirty="0">
                <a:latin typeface="Times New Roman" pitchFamily="18" charset="0"/>
                <a:cs typeface="Times New Roman" pitchFamily="18" charset="0"/>
              </a:rPr>
              <a:t> </a:t>
            </a:r>
            <a:r>
              <a:rPr lang="ru-RU" sz="4400" dirty="0">
                <a:latin typeface="Times New Roman" pitchFamily="18" charset="0"/>
                <a:cs typeface="Times New Roman" pitchFamily="18" charset="0"/>
              </a:rPr>
              <a:t>1 - Воспалительные (артриты).</a:t>
            </a:r>
          </a:p>
          <a:p>
            <a:pPr fontAlgn="auto">
              <a:spcAft>
                <a:spcPts val="0"/>
              </a:spcAft>
              <a:buFont typeface="Arial" pitchFamily="34" charset="0"/>
              <a:buNone/>
              <a:defRPr/>
            </a:pPr>
            <a:r>
              <a:rPr lang="ru-RU" sz="4400" dirty="0">
                <a:latin typeface="Times New Roman" pitchFamily="18" charset="0"/>
                <a:cs typeface="Times New Roman" pitchFamily="18" charset="0"/>
              </a:rPr>
              <a:t> </a:t>
            </a:r>
          </a:p>
          <a:p>
            <a:pPr fontAlgn="auto">
              <a:spcAft>
                <a:spcPts val="0"/>
              </a:spcAft>
              <a:buFont typeface="Arial" pitchFamily="34" charset="0"/>
              <a:buNone/>
              <a:defRPr/>
            </a:pPr>
            <a:r>
              <a:rPr lang="ru-RU" sz="4400" dirty="0">
                <a:latin typeface="Times New Roman" pitchFamily="18" charset="0"/>
                <a:cs typeface="Times New Roman" pitchFamily="18" charset="0"/>
              </a:rPr>
              <a:t>2 - Дегенеративно-дистрофические (артрозы).</a:t>
            </a:r>
          </a:p>
          <a:p>
            <a:pPr fontAlgn="auto">
              <a:spcAft>
                <a:spcPts val="0"/>
              </a:spcAft>
              <a:buFont typeface="Arial" pitchFamily="34" charset="0"/>
              <a:buNone/>
              <a:defRPr/>
            </a:pPr>
            <a:r>
              <a:rPr lang="ru-RU" sz="4400" dirty="0">
                <a:latin typeface="Times New Roman" pitchFamily="18" charset="0"/>
                <a:cs typeface="Times New Roman" pitchFamily="18" charset="0"/>
              </a:rPr>
              <a:t> </a:t>
            </a:r>
          </a:p>
          <a:p>
            <a:pPr fontAlgn="auto">
              <a:spcAft>
                <a:spcPts val="0"/>
              </a:spcAft>
              <a:buFont typeface="Arial" pitchFamily="34" charset="0"/>
              <a:buNone/>
              <a:defRPr/>
            </a:pPr>
            <a:r>
              <a:rPr lang="ru-RU" sz="4400" dirty="0">
                <a:latin typeface="Times New Roman" pitchFamily="18" charset="0"/>
                <a:cs typeface="Times New Roman" pitchFamily="18" charset="0"/>
              </a:rPr>
              <a:t>3 - Артралгии (боли в суставах).</a:t>
            </a:r>
          </a:p>
          <a:p>
            <a:pPr fontAlgn="auto">
              <a:spcAft>
                <a:spcPts val="0"/>
              </a:spcAft>
              <a:buFont typeface="Arial" pitchFamily="34" charset="0"/>
              <a:buChar char="•"/>
              <a:defRPr/>
            </a:pPr>
            <a:endParaRPr lang="ru-RU" sz="4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313"/>
            <a:ext cx="9144000" cy="6429375"/>
          </a:xfrm>
        </p:spPr>
        <p:txBody>
          <a:bodyPr rtlCol="0">
            <a:normAutofit fontScale="92500" lnSpcReduction="20000"/>
          </a:bodyPr>
          <a:lstStyle/>
          <a:p>
            <a:pPr algn="ctr" fontAlgn="auto">
              <a:spcAft>
                <a:spcPts val="0"/>
              </a:spcAft>
              <a:buFont typeface="Arial" pitchFamily="34" charset="0"/>
              <a:buNone/>
              <a:defRPr/>
            </a:pPr>
            <a:endParaRPr lang="ru-RU" dirty="0">
              <a:latin typeface="Times New Roman" pitchFamily="18" charset="0"/>
              <a:cs typeface="Times New Roman" pitchFamily="18" charset="0"/>
            </a:endParaRPr>
          </a:p>
          <a:p>
            <a:pPr algn="ctr" fontAlgn="auto">
              <a:spcAft>
                <a:spcPts val="0"/>
              </a:spcAft>
              <a:buFont typeface="Arial" pitchFamily="34" charset="0"/>
              <a:buNone/>
              <a:defRPr/>
            </a:pPr>
            <a:r>
              <a:rPr lang="ru-RU" dirty="0">
                <a:latin typeface="Times New Roman" pitchFamily="18" charset="0"/>
                <a:cs typeface="Times New Roman" pitchFamily="18" charset="0"/>
              </a:rPr>
              <a:t>Врожденные/приобретённые</a:t>
            </a:r>
            <a:endParaRPr lang="ru-RU" u="sng" dirty="0">
              <a:latin typeface="Times New Roman" pitchFamily="18" charset="0"/>
              <a:cs typeface="Times New Roman" pitchFamily="18" charset="0"/>
            </a:endParaRPr>
          </a:p>
          <a:p>
            <a:pPr algn="ctr" fontAlgn="auto">
              <a:spcAft>
                <a:spcPts val="0"/>
              </a:spcAft>
              <a:buFont typeface="Arial" pitchFamily="34" charset="0"/>
              <a:buNone/>
              <a:defRPr/>
            </a:pPr>
            <a:endParaRPr lang="ru-RU" u="sng" dirty="0">
              <a:latin typeface="Times New Roman" pitchFamily="18" charset="0"/>
              <a:cs typeface="Times New Roman" pitchFamily="18" charset="0"/>
            </a:endParaRPr>
          </a:p>
          <a:p>
            <a:pPr algn="ctr" fontAlgn="auto">
              <a:spcAft>
                <a:spcPts val="0"/>
              </a:spcAft>
              <a:buFont typeface="Arial" pitchFamily="34" charset="0"/>
              <a:buNone/>
              <a:defRPr/>
            </a:pPr>
            <a:r>
              <a:rPr lang="ru-RU" u="sng" dirty="0">
                <a:latin typeface="Times New Roman" pitchFamily="18" charset="0"/>
                <a:cs typeface="Times New Roman" pitchFamily="18" charset="0"/>
              </a:rPr>
              <a:t>Воспалительные</a:t>
            </a:r>
            <a:r>
              <a:rPr lang="ru-RU" dirty="0">
                <a:latin typeface="Times New Roman" pitchFamily="18" charset="0"/>
                <a:cs typeface="Times New Roman" pitchFamily="18" charset="0"/>
              </a:rPr>
              <a:t>/дегенеративные/опухолевые</a:t>
            </a:r>
          </a:p>
          <a:p>
            <a:pPr algn="ctr" fontAlgn="auto">
              <a:spcAft>
                <a:spcPts val="0"/>
              </a:spcAft>
              <a:buFont typeface="Arial" pitchFamily="34" charset="0"/>
              <a:buNone/>
              <a:defRPr/>
            </a:pPr>
            <a:r>
              <a:rPr lang="ru-RU" sz="2800" u="sng" dirty="0">
                <a:latin typeface="Times New Roman" pitchFamily="18" charset="0"/>
                <a:cs typeface="Times New Roman" pitchFamily="18" charset="0"/>
              </a:rPr>
              <a:t>асептические/септические/аллергические/аутоиммунные</a:t>
            </a:r>
          </a:p>
          <a:p>
            <a:pPr algn="ctr" fontAlgn="auto">
              <a:spcAft>
                <a:spcPts val="0"/>
              </a:spcAft>
              <a:buFont typeface="Arial" pitchFamily="34" charset="0"/>
              <a:buNone/>
              <a:defRPr/>
            </a:pPr>
            <a:endParaRPr lang="ru-RU" dirty="0">
              <a:latin typeface="Times New Roman" pitchFamily="18" charset="0"/>
              <a:cs typeface="Times New Roman" pitchFamily="18" charset="0"/>
            </a:endParaRPr>
          </a:p>
          <a:p>
            <a:pPr algn="ctr" fontAlgn="auto">
              <a:spcAft>
                <a:spcPts val="0"/>
              </a:spcAft>
              <a:buFont typeface="Arial" pitchFamily="34" charset="0"/>
              <a:buNone/>
              <a:defRPr/>
            </a:pPr>
            <a:endParaRPr lang="ru-RU" dirty="0">
              <a:latin typeface="Times New Roman" pitchFamily="18" charset="0"/>
              <a:cs typeface="Times New Roman" pitchFamily="18" charset="0"/>
            </a:endParaRPr>
          </a:p>
          <a:p>
            <a:pPr algn="ctr" fontAlgn="auto">
              <a:spcAft>
                <a:spcPts val="0"/>
              </a:spcAft>
              <a:buFont typeface="Arial" pitchFamily="34" charset="0"/>
              <a:buNone/>
              <a:defRPr/>
            </a:pPr>
            <a:r>
              <a:rPr lang="ru-RU" dirty="0">
                <a:latin typeface="Times New Roman" pitchFamily="18" charset="0"/>
                <a:cs typeface="Times New Roman" pitchFamily="18" charset="0"/>
              </a:rPr>
              <a:t>инфекционные/неинфекционные</a:t>
            </a:r>
          </a:p>
          <a:p>
            <a:pPr algn="ctr" fontAlgn="auto">
              <a:spcAft>
                <a:spcPts val="0"/>
              </a:spcAft>
              <a:buFont typeface="Arial" pitchFamily="34" charset="0"/>
              <a:buNone/>
              <a:defRPr/>
            </a:pPr>
            <a:endParaRPr lang="ru-RU" dirty="0">
              <a:latin typeface="Times New Roman" pitchFamily="18" charset="0"/>
              <a:cs typeface="Times New Roman" pitchFamily="18" charset="0"/>
            </a:endParaRPr>
          </a:p>
          <a:p>
            <a:pPr algn="ctr" fontAlgn="auto">
              <a:spcAft>
                <a:spcPts val="0"/>
              </a:spcAft>
              <a:buFont typeface="Arial" pitchFamily="34" charset="0"/>
              <a:buNone/>
              <a:defRPr/>
            </a:pPr>
            <a:r>
              <a:rPr lang="ru-RU" dirty="0">
                <a:latin typeface="Times New Roman" pitchFamily="18" charset="0"/>
                <a:cs typeface="Times New Roman" pitchFamily="18" charset="0"/>
              </a:rPr>
              <a:t>закрытые травмы/раны</a:t>
            </a:r>
          </a:p>
          <a:p>
            <a:pPr algn="ctr" fontAlgn="auto">
              <a:spcAft>
                <a:spcPts val="0"/>
              </a:spcAft>
              <a:buFont typeface="Arial" pitchFamily="34" charset="0"/>
              <a:buNone/>
              <a:defRPr/>
            </a:pPr>
            <a:r>
              <a:rPr lang="ru-RU" dirty="0">
                <a:latin typeface="Times New Roman" pitchFamily="18" charset="0"/>
                <a:cs typeface="Times New Roman" pitchFamily="18" charset="0"/>
              </a:rPr>
              <a:t>Раны – поверхностные/проникающие</a:t>
            </a:r>
          </a:p>
          <a:p>
            <a:pPr marL="0" indent="0" algn="ctr" fontAlgn="auto">
              <a:spcAft>
                <a:spcPts val="0"/>
              </a:spcAft>
              <a:buFont typeface="Arial" pitchFamily="34" charset="0"/>
              <a:buNone/>
              <a:defRPr/>
            </a:pPr>
            <a:endParaRPr lang="ru-RU" dirty="0">
              <a:latin typeface="Times New Roman" pitchFamily="18" charset="0"/>
              <a:cs typeface="Times New Roman" pitchFamily="18" charset="0"/>
            </a:endParaRPr>
          </a:p>
          <a:p>
            <a:pPr marL="0" indent="0" algn="ctr" fontAlgn="auto">
              <a:spcAft>
                <a:spcPts val="0"/>
              </a:spcAft>
              <a:buFont typeface="Arial" pitchFamily="34" charset="0"/>
              <a:buNone/>
              <a:defRPr/>
            </a:pPr>
            <a:r>
              <a:rPr lang="ru-RU" dirty="0">
                <a:latin typeface="Times New Roman" pitchFamily="18" charset="0"/>
                <a:cs typeface="Times New Roman" pitchFamily="18" charset="0"/>
              </a:rPr>
              <a:t>Заболевания - первичные/вторичные</a:t>
            </a:r>
          </a:p>
        </p:txBody>
      </p:sp>
      <p:sp>
        <p:nvSpPr>
          <p:cNvPr id="5" name="5-конечная звезда 4"/>
          <p:cNvSpPr/>
          <p:nvPr/>
        </p:nvSpPr>
        <p:spPr>
          <a:xfrm>
            <a:off x="4214813" y="1071563"/>
            <a:ext cx="500062" cy="4857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5-конечная звезда 5"/>
          <p:cNvSpPr/>
          <p:nvPr/>
        </p:nvSpPr>
        <p:spPr>
          <a:xfrm>
            <a:off x="4286250" y="2643188"/>
            <a:ext cx="500063" cy="4857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5-конечная звезда 6"/>
          <p:cNvSpPr/>
          <p:nvPr/>
        </p:nvSpPr>
        <p:spPr>
          <a:xfrm>
            <a:off x="4357688" y="3857625"/>
            <a:ext cx="500062" cy="4857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5-конечная звезда 7"/>
          <p:cNvSpPr/>
          <p:nvPr/>
        </p:nvSpPr>
        <p:spPr>
          <a:xfrm>
            <a:off x="4429125" y="5143500"/>
            <a:ext cx="500063" cy="4857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Левая фигурная скобка 14"/>
          <p:cNvSpPr/>
          <p:nvPr/>
        </p:nvSpPr>
        <p:spPr>
          <a:xfrm rot="5400000">
            <a:off x="4286251" y="-2286000"/>
            <a:ext cx="571500" cy="8715375"/>
          </a:xfrm>
          <a:prstGeom prst="leftBrace">
            <a:avLst>
              <a:gd name="adj1" fmla="val 8333"/>
              <a:gd name="adj2" fmla="val 7770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6" name="Левая фигурная скобка 15"/>
          <p:cNvSpPr/>
          <p:nvPr/>
        </p:nvSpPr>
        <p:spPr>
          <a:xfrm rot="5400000">
            <a:off x="4321969" y="1393031"/>
            <a:ext cx="428625" cy="6786563"/>
          </a:xfrm>
          <a:prstGeom prst="leftBrace">
            <a:avLst>
              <a:gd name="adj1" fmla="val 8333"/>
              <a:gd name="adj2" fmla="val 2713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Documents and Settings\Admin\Рабочий стол\ГАВМ\ЗАНЯТИЯ ПРАКТИКА И ЛЕКЦИИ\Болезни суставов\ДИСПЛАЗИЯ\2.jpg"/>
          <p:cNvPicPr>
            <a:picLocks noGrp="1" noChangeAspect="1" noChangeArrowheads="1"/>
          </p:cNvPicPr>
          <p:nvPr>
            <p:ph idx="1"/>
          </p:nvPr>
        </p:nvPicPr>
        <p:blipFill>
          <a:blip r:embed="rId2" cstate="print"/>
          <a:srcRect/>
          <a:stretch>
            <a:fillRect/>
          </a:stretch>
        </p:blipFill>
        <p:spPr>
          <a:xfrm>
            <a:off x="0" y="0"/>
            <a:ext cx="9121775" cy="6884988"/>
          </a:xfrm>
        </p:spPr>
      </p:pic>
      <p:sp>
        <p:nvSpPr>
          <p:cNvPr id="57347" name="TextBox 4"/>
          <p:cNvSpPr txBox="1">
            <a:spLocks noChangeArrowheads="1"/>
          </p:cNvSpPr>
          <p:nvPr/>
        </p:nvSpPr>
        <p:spPr bwMode="auto">
          <a:xfrm>
            <a:off x="500063" y="5929313"/>
            <a:ext cx="8366125" cy="461962"/>
          </a:xfrm>
          <a:prstGeom prst="rect">
            <a:avLst/>
          </a:prstGeom>
          <a:noFill/>
          <a:ln w="9525">
            <a:noFill/>
            <a:miter lim="800000"/>
            <a:headEnd/>
            <a:tailEnd/>
          </a:ln>
        </p:spPr>
        <p:txBody>
          <a:bodyPr wrap="none">
            <a:spAutoFit/>
          </a:bodyPr>
          <a:lstStyle/>
          <a:p>
            <a:r>
              <a:rPr lang="ru-RU" sz="2400" b="1">
                <a:solidFill>
                  <a:schemeClr val="bg1"/>
                </a:solidFill>
                <a:latin typeface="Times New Roman" pitchFamily="18" charset="0"/>
                <a:cs typeface="Times New Roman" pitchFamily="18" charset="0"/>
              </a:rPr>
              <a:t>ВРОЖДЕННАЯ ПАТОЛОГИЯ – ДИСПЛАЗИЯ СУСТАВА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a:solidFill>
                  <a:srgbClr val="FF0000"/>
                </a:solidFill>
                <a:latin typeface="Times New Roman" pitchFamily="18" charset="0"/>
                <a:cs typeface="Times New Roman" pitchFamily="18" charset="0"/>
              </a:rPr>
              <a:t>Классификация суставов</a:t>
            </a:r>
            <a:br>
              <a:rPr lang="ru-RU" dirty="0"/>
            </a:br>
            <a:endParaRPr lang="ru-RU" dirty="0"/>
          </a:p>
        </p:txBody>
      </p:sp>
      <p:pic>
        <p:nvPicPr>
          <p:cNvPr id="7171" name="Picture 2" descr="C:\Documents and Settings\Admin\Рабочий стол\ГАВМ\ЗАНЯТИЯ ПРАКТИКА И ЛЕКЦИИ\Болезни суставов\классиф сустав 2.jpg"/>
          <p:cNvPicPr>
            <a:picLocks noGrp="1" noChangeAspect="1" noChangeArrowheads="1"/>
          </p:cNvPicPr>
          <p:nvPr>
            <p:ph idx="1"/>
          </p:nvPr>
        </p:nvPicPr>
        <p:blipFill>
          <a:blip r:embed="rId2" cstate="print"/>
          <a:srcRect/>
          <a:stretch>
            <a:fillRect/>
          </a:stretch>
        </p:blipFill>
        <p:spPr>
          <a:xfrm>
            <a:off x="785813" y="785813"/>
            <a:ext cx="7866062" cy="589915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571500"/>
            <a:ext cx="8229600" cy="1143000"/>
          </a:xfrm>
        </p:spPr>
        <p:txBody>
          <a:bodyPr rtlCol="0">
            <a:normAutofit fontScale="90000"/>
          </a:bodyPr>
          <a:lstStyle/>
          <a:p>
            <a:pPr fontAlgn="auto">
              <a:spcAft>
                <a:spcPts val="0"/>
              </a:spcAft>
              <a:defRPr/>
            </a:pPr>
            <a:r>
              <a:rPr lang="ru-RU" sz="2700" b="1" dirty="0">
                <a:latin typeface="Times New Roman" pitchFamily="18" charset="0"/>
                <a:cs typeface="Times New Roman" pitchFamily="18" charset="0"/>
              </a:rPr>
              <a:t>ВТОРИЧНЫЕ БОЛЕЗНЕЙ СУСТАВОВ ОБУСЛОВЛЕННЫЕ ПЕРВИЧНЫМ ПОРАЖЕНИЕМ КОСТЕЙ </a:t>
            </a:r>
            <a:br>
              <a:rPr lang="ru-RU" dirty="0"/>
            </a:br>
            <a:endParaRPr lang="ru-RU" dirty="0"/>
          </a:p>
        </p:txBody>
      </p:sp>
      <p:pic>
        <p:nvPicPr>
          <p:cNvPr id="59395" name="Picture 2" descr="C:\Documents and Settings\Admin\Рабочий стол\ГАВМ\ЗАНЯТИЯ ПРАКТИКА И ЛЕКЦИИ\Болезни суставов\АСЕПТИЧЕСКИЙ НЕКРОЗ.jpg"/>
          <p:cNvPicPr>
            <a:picLocks noGrp="1" noChangeAspect="1" noChangeArrowheads="1"/>
          </p:cNvPicPr>
          <p:nvPr>
            <p:ph idx="1"/>
          </p:nvPr>
        </p:nvPicPr>
        <p:blipFill>
          <a:blip r:embed="rId2" cstate="print"/>
          <a:srcRect/>
          <a:stretch>
            <a:fillRect/>
          </a:stretch>
        </p:blipFill>
        <p:spPr>
          <a:xfrm>
            <a:off x="3214688" y="2143125"/>
            <a:ext cx="5746750" cy="4525963"/>
          </a:xfrm>
        </p:spPr>
      </p:pic>
      <p:sp>
        <p:nvSpPr>
          <p:cNvPr id="59396" name="TextBox 4"/>
          <p:cNvSpPr txBox="1">
            <a:spLocks noChangeArrowheads="1"/>
          </p:cNvSpPr>
          <p:nvPr/>
        </p:nvSpPr>
        <p:spPr bwMode="auto">
          <a:xfrm>
            <a:off x="214313" y="1500188"/>
            <a:ext cx="8715375" cy="461962"/>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Болезнь Легга-Пертеса у собак (некроз головки бедренной кости)</a:t>
            </a:r>
          </a:p>
        </p:txBody>
      </p:sp>
      <p:sp>
        <p:nvSpPr>
          <p:cNvPr id="59397" name="TextBox 5"/>
          <p:cNvSpPr txBox="1">
            <a:spLocks noChangeArrowheads="1"/>
          </p:cNvSpPr>
          <p:nvPr/>
        </p:nvSpPr>
        <p:spPr bwMode="auto">
          <a:xfrm>
            <a:off x="0" y="2143125"/>
            <a:ext cx="3071813" cy="1754188"/>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СЧИТАЕТСЯ, ЧТО РАЗРУШЕНИЕ  СУСТАВА ПРОИСХОДИТ ВСЛЕДСТВИИ ИШЕМИИ КСТНОЙ ТКАНИ ШЕЙКИ И ГОЛОВКИ БЕДРА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fontAlgn="auto">
              <a:spcAft>
                <a:spcPts val="0"/>
              </a:spcAft>
              <a:defRPr/>
            </a:pPr>
            <a:r>
              <a:rPr lang="ru-RU" b="1" dirty="0">
                <a:solidFill>
                  <a:srgbClr val="FF0000"/>
                </a:solidFill>
                <a:latin typeface="Times New Roman" pitchFamily="18" charset="0"/>
                <a:cs typeface="Times New Roman" pitchFamily="18" charset="0"/>
              </a:rPr>
              <a:t>Вывихи суставов</a:t>
            </a:r>
          </a:p>
        </p:txBody>
      </p:sp>
      <p:sp>
        <p:nvSpPr>
          <p:cNvPr id="62467" name="Содержимое 2"/>
          <p:cNvSpPr>
            <a:spLocks noGrp="1"/>
          </p:cNvSpPr>
          <p:nvPr>
            <p:ph idx="1"/>
          </p:nvPr>
        </p:nvSpPr>
        <p:spPr>
          <a:xfrm>
            <a:off x="0" y="1643063"/>
            <a:ext cx="8929688" cy="4525962"/>
          </a:xfrm>
        </p:spPr>
        <p:txBody>
          <a:bodyPr/>
          <a:lstStyle/>
          <a:p>
            <a:pPr>
              <a:buFont typeface="Arial" charset="0"/>
              <a:buNone/>
            </a:pPr>
            <a:r>
              <a:rPr lang="ru-RU" b="1" dirty="0">
                <a:latin typeface="Times New Roman" pitchFamily="18" charset="0"/>
                <a:cs typeface="Times New Roman" pitchFamily="18" charset="0"/>
              </a:rPr>
              <a:t>Вывих</a:t>
            </a:r>
            <a:r>
              <a:rPr lang="ru-RU" dirty="0">
                <a:latin typeface="Times New Roman" pitchFamily="18" charset="0"/>
                <a:cs typeface="Times New Roman" pitchFamily="18" charset="0"/>
              </a:rPr>
              <a:t> — нарушение </a:t>
            </a:r>
            <a:r>
              <a:rPr lang="ru-RU" b="1" i="1" u="sng" dirty="0">
                <a:latin typeface="Times New Roman" pitchFamily="18" charset="0"/>
                <a:cs typeface="Times New Roman" pitchFamily="18" charset="0"/>
              </a:rPr>
              <a:t>конгруэнтности</a:t>
            </a:r>
            <a:r>
              <a:rPr lang="ru-RU" dirty="0">
                <a:latin typeface="Times New Roman" pitchFamily="18" charset="0"/>
                <a:cs typeface="Times New Roman" pitchFamily="18" charset="0"/>
              </a:rPr>
              <a:t>  </a:t>
            </a:r>
            <a:r>
              <a:rPr lang="ru-RU" b="1" dirty="0">
                <a:solidFill>
                  <a:srgbClr val="FF0000"/>
                </a:solidFill>
                <a:latin typeface="Times New Roman" pitchFamily="18" charset="0"/>
                <a:cs typeface="Times New Roman" pitchFamily="18" charset="0"/>
              </a:rPr>
              <a:t>???????</a:t>
            </a:r>
            <a:r>
              <a:rPr lang="ru-RU" dirty="0">
                <a:latin typeface="Times New Roman" pitchFamily="18" charset="0"/>
                <a:cs typeface="Times New Roman" pitchFamily="18" charset="0"/>
              </a:rPr>
              <a:t> суставных поверхностей костей, как с нарушением целостности суставной капсулы, так и без нарушения, под действием механических сил (травма) либо деструктивных процессов в суставе (артрозы, артриты).</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Documents and Settings\Admin\Рабочий стол\ГАВМ\ЗАНЯТИЯ ПРАКТИКА И ЛЕКЦИИ\Болезни суставов\ВЫВИХ\конгруэнт 3.png"/>
          <p:cNvPicPr>
            <a:picLocks noGrp="1" noChangeAspect="1" noChangeArrowheads="1"/>
          </p:cNvPicPr>
          <p:nvPr>
            <p:ph idx="1"/>
          </p:nvPr>
        </p:nvPicPr>
        <p:blipFill>
          <a:blip r:embed="rId2" cstate="print"/>
          <a:srcRect/>
          <a:stretch>
            <a:fillRect/>
          </a:stretch>
        </p:blipFill>
        <p:spPr>
          <a:xfrm>
            <a:off x="20638" y="714375"/>
            <a:ext cx="9080500" cy="5643563"/>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Содержимое 2"/>
          <p:cNvSpPr>
            <a:spLocks noGrp="1"/>
          </p:cNvSpPr>
          <p:nvPr>
            <p:ph idx="1"/>
          </p:nvPr>
        </p:nvSpPr>
        <p:spPr>
          <a:xfrm>
            <a:off x="428625" y="214313"/>
            <a:ext cx="8229600" cy="1185862"/>
          </a:xfrm>
        </p:spPr>
        <p:txBody>
          <a:bodyPr/>
          <a:lstStyle/>
          <a:p>
            <a:pPr>
              <a:buFont typeface="Arial" charset="0"/>
              <a:buNone/>
            </a:pPr>
            <a:r>
              <a:rPr lang="ru-RU" b="1">
                <a:latin typeface="Times New Roman" pitchFamily="18" charset="0"/>
                <a:cs typeface="Times New Roman" pitchFamily="18" charset="0"/>
              </a:rPr>
              <a:t>ВЫВИХ</a:t>
            </a:r>
            <a:r>
              <a:rPr lang="ru-RU">
                <a:latin typeface="Times New Roman" pitchFamily="18" charset="0"/>
                <a:cs typeface="Times New Roman" pitchFamily="18" charset="0"/>
              </a:rPr>
              <a:t> – частичный или полный выход суставной головки из суставной впадины.</a:t>
            </a:r>
          </a:p>
        </p:txBody>
      </p:sp>
      <p:pic>
        <p:nvPicPr>
          <p:cNvPr id="65539" name="Picture 2" descr="C:\Documents and Settings\Admin\Рабочий стол\ГАВМ\ЗАНЯТИЯ ПРАКТИКА И ЛЕКЦИИ\Болезни суставов\ВЫВИХ\1.jpg"/>
          <p:cNvPicPr>
            <a:picLocks noChangeAspect="1" noChangeArrowheads="1"/>
          </p:cNvPicPr>
          <p:nvPr/>
        </p:nvPicPr>
        <p:blipFill>
          <a:blip r:embed="rId2" cstate="print"/>
          <a:srcRect/>
          <a:stretch>
            <a:fillRect/>
          </a:stretch>
        </p:blipFill>
        <p:spPr bwMode="auto">
          <a:xfrm>
            <a:off x="295275" y="1476375"/>
            <a:ext cx="8348663" cy="529907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Заголовок 1"/>
          <p:cNvSpPr>
            <a:spLocks noGrp="1"/>
          </p:cNvSpPr>
          <p:nvPr>
            <p:ph type="title"/>
          </p:nvPr>
        </p:nvSpPr>
        <p:spPr>
          <a:xfrm>
            <a:off x="428625" y="0"/>
            <a:ext cx="8229600" cy="1143000"/>
          </a:xfrm>
        </p:spPr>
        <p:txBody>
          <a:bodyPr/>
          <a:lstStyle/>
          <a:p>
            <a:r>
              <a:rPr lang="ru-RU">
                <a:solidFill>
                  <a:srgbClr val="FF0000"/>
                </a:solidFill>
                <a:latin typeface="Times New Roman" pitchFamily="18" charset="0"/>
                <a:cs typeface="Times New Roman" pitchFamily="18" charset="0"/>
              </a:rPr>
              <a:t>КЛАССИФИКАЦИЯ</a:t>
            </a:r>
          </a:p>
        </p:txBody>
      </p:sp>
      <p:sp>
        <p:nvSpPr>
          <p:cNvPr id="3" name="Содержимое 2"/>
          <p:cNvSpPr>
            <a:spLocks noGrp="1"/>
          </p:cNvSpPr>
          <p:nvPr>
            <p:ph idx="1"/>
          </p:nvPr>
        </p:nvSpPr>
        <p:spPr>
          <a:xfrm>
            <a:off x="285750" y="1000125"/>
            <a:ext cx="8643938" cy="5572125"/>
          </a:xfrm>
        </p:spPr>
        <p:txBody>
          <a:bodyPr rtlCol="0">
            <a:normAutofit fontScale="85000" lnSpcReduction="20000"/>
          </a:bodyPr>
          <a:lstStyle/>
          <a:p>
            <a:pPr algn="ctr" fontAlgn="auto">
              <a:spcAft>
                <a:spcPts val="0"/>
              </a:spcAft>
              <a:buFont typeface="Arial" pitchFamily="34" charset="0"/>
              <a:buNone/>
              <a:defRPr/>
            </a:pPr>
            <a:r>
              <a:rPr lang="ru-RU" b="1" dirty="0">
                <a:latin typeface="Times New Roman" pitchFamily="18" charset="0"/>
                <a:cs typeface="Times New Roman" pitchFamily="18" charset="0"/>
              </a:rPr>
              <a:t>Неполный (подвывих) / Полный </a:t>
            </a:r>
          </a:p>
          <a:p>
            <a:pPr algn="ctr" fontAlgn="auto">
              <a:spcAft>
                <a:spcPts val="0"/>
              </a:spcAft>
              <a:buFont typeface="Arial" pitchFamily="34" charset="0"/>
              <a:buNone/>
              <a:defRPr/>
            </a:pPr>
            <a:endParaRPr lang="ru-RU" b="1" dirty="0">
              <a:latin typeface="Times New Roman" pitchFamily="18" charset="0"/>
              <a:cs typeface="Times New Roman" pitchFamily="18" charset="0"/>
            </a:endParaRPr>
          </a:p>
          <a:p>
            <a:pPr algn="ctr" fontAlgn="auto">
              <a:spcAft>
                <a:spcPts val="0"/>
              </a:spcAft>
              <a:buFont typeface="Arial" pitchFamily="34" charset="0"/>
              <a:buNone/>
              <a:defRPr/>
            </a:pPr>
            <a:r>
              <a:rPr lang="ru-RU" b="1" dirty="0">
                <a:latin typeface="Times New Roman" pitchFamily="18" charset="0"/>
                <a:cs typeface="Times New Roman" pitchFamily="18" charset="0"/>
              </a:rPr>
              <a:t>Открытый / Закрытый</a:t>
            </a:r>
          </a:p>
          <a:p>
            <a:pPr algn="ctr" fontAlgn="auto">
              <a:spcAft>
                <a:spcPts val="0"/>
              </a:spcAft>
              <a:buFont typeface="Arial" pitchFamily="34" charset="0"/>
              <a:buNone/>
              <a:defRPr/>
            </a:pPr>
            <a:endParaRPr lang="ru-RU" b="1" dirty="0">
              <a:latin typeface="Times New Roman" pitchFamily="18" charset="0"/>
              <a:cs typeface="Times New Roman" pitchFamily="18" charset="0"/>
            </a:endParaRPr>
          </a:p>
          <a:p>
            <a:pPr algn="ctr" fontAlgn="auto">
              <a:spcAft>
                <a:spcPts val="0"/>
              </a:spcAft>
              <a:buFont typeface="Arial" pitchFamily="34" charset="0"/>
              <a:buNone/>
              <a:defRPr/>
            </a:pPr>
            <a:r>
              <a:rPr lang="ru-RU" b="1" dirty="0">
                <a:latin typeface="Times New Roman" pitchFamily="18" charset="0"/>
                <a:cs typeface="Times New Roman" pitchFamily="18" charset="0"/>
              </a:rPr>
              <a:t>Врожденный / приобретённый</a:t>
            </a:r>
          </a:p>
          <a:p>
            <a:pPr algn="ctr" fontAlgn="auto">
              <a:spcAft>
                <a:spcPts val="0"/>
              </a:spcAft>
              <a:buFont typeface="Arial" pitchFamily="34" charset="0"/>
              <a:buNone/>
              <a:defRPr/>
            </a:pPr>
            <a:endParaRPr lang="ru-RU" b="1" dirty="0">
              <a:latin typeface="Times New Roman" pitchFamily="18" charset="0"/>
              <a:cs typeface="Times New Roman" pitchFamily="18" charset="0"/>
            </a:endParaRPr>
          </a:p>
          <a:p>
            <a:pPr algn="ctr" fontAlgn="auto">
              <a:spcAft>
                <a:spcPts val="0"/>
              </a:spcAft>
              <a:buFont typeface="Arial" pitchFamily="34" charset="0"/>
              <a:buNone/>
              <a:defRPr/>
            </a:pPr>
            <a:r>
              <a:rPr lang="ru-RU" b="1" dirty="0">
                <a:latin typeface="Times New Roman" pitchFamily="18" charset="0"/>
                <a:cs typeface="Times New Roman" pitchFamily="18" charset="0"/>
              </a:rPr>
              <a:t>Травматический / патологический</a:t>
            </a:r>
          </a:p>
          <a:p>
            <a:pPr algn="ctr" fontAlgn="auto">
              <a:spcAft>
                <a:spcPts val="0"/>
              </a:spcAft>
              <a:buFont typeface="Arial" pitchFamily="34" charset="0"/>
              <a:buNone/>
              <a:defRPr/>
            </a:pPr>
            <a:endParaRPr lang="ru-RU" b="1" dirty="0">
              <a:latin typeface="Times New Roman" pitchFamily="18" charset="0"/>
              <a:cs typeface="Times New Roman" pitchFamily="18" charset="0"/>
            </a:endParaRPr>
          </a:p>
          <a:p>
            <a:pPr algn="ctr" fontAlgn="auto">
              <a:spcAft>
                <a:spcPts val="0"/>
              </a:spcAft>
              <a:buFont typeface="Arial" pitchFamily="34" charset="0"/>
              <a:buNone/>
              <a:defRPr/>
            </a:pPr>
            <a:r>
              <a:rPr lang="ru-RU" b="1" dirty="0">
                <a:latin typeface="Times New Roman" pitchFamily="18" charset="0"/>
                <a:cs typeface="Times New Roman" pitchFamily="18" charset="0"/>
              </a:rPr>
              <a:t>Осложненный / </a:t>
            </a:r>
            <a:r>
              <a:rPr lang="ru-RU" b="1" dirty="0" err="1">
                <a:latin typeface="Times New Roman" pitchFamily="18" charset="0"/>
                <a:cs typeface="Times New Roman" pitchFamily="18" charset="0"/>
              </a:rPr>
              <a:t>неосложненный</a:t>
            </a:r>
            <a:endParaRPr lang="ru-RU" b="1" dirty="0">
              <a:latin typeface="Times New Roman" pitchFamily="18" charset="0"/>
              <a:cs typeface="Times New Roman" pitchFamily="18" charset="0"/>
            </a:endParaRPr>
          </a:p>
          <a:p>
            <a:pPr algn="ctr" fontAlgn="auto">
              <a:spcAft>
                <a:spcPts val="0"/>
              </a:spcAft>
              <a:buFont typeface="Arial" pitchFamily="34" charset="0"/>
              <a:buNone/>
              <a:defRPr/>
            </a:pPr>
            <a:endParaRPr lang="ru-RU" b="1" dirty="0">
              <a:latin typeface="Times New Roman" pitchFamily="18" charset="0"/>
              <a:cs typeface="Times New Roman" pitchFamily="18" charset="0"/>
            </a:endParaRPr>
          </a:p>
          <a:p>
            <a:pPr algn="ctr" fontAlgn="auto">
              <a:spcAft>
                <a:spcPts val="0"/>
              </a:spcAft>
              <a:buFont typeface="Arial" pitchFamily="34" charset="0"/>
              <a:buNone/>
              <a:defRPr/>
            </a:pPr>
            <a:r>
              <a:rPr lang="ru-RU" b="1" dirty="0" err="1">
                <a:latin typeface="Times New Roman" pitchFamily="18" charset="0"/>
                <a:cs typeface="Times New Roman" pitchFamily="18" charset="0"/>
              </a:rPr>
              <a:t>Ятрогенный</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дискомпетентный</a:t>
            </a:r>
            <a:r>
              <a:rPr lang="ru-RU" b="1" dirty="0">
                <a:latin typeface="Times New Roman" pitchFamily="18" charset="0"/>
                <a:cs typeface="Times New Roman" pitchFamily="18" charset="0"/>
              </a:rPr>
              <a:t>)</a:t>
            </a:r>
          </a:p>
          <a:p>
            <a:pPr algn="ctr" fontAlgn="auto">
              <a:spcAft>
                <a:spcPts val="0"/>
              </a:spcAft>
              <a:buFont typeface="Arial" pitchFamily="34" charset="0"/>
              <a:buNone/>
              <a:defRPr/>
            </a:pPr>
            <a:endParaRPr lang="ru-RU" b="1" dirty="0">
              <a:latin typeface="Times New Roman" pitchFamily="18" charset="0"/>
              <a:cs typeface="Times New Roman" pitchFamily="18" charset="0"/>
            </a:endParaRPr>
          </a:p>
          <a:p>
            <a:pPr algn="ctr" fontAlgn="auto">
              <a:spcAft>
                <a:spcPts val="0"/>
              </a:spcAft>
              <a:buFont typeface="Arial" pitchFamily="34" charset="0"/>
              <a:buNone/>
              <a:defRPr/>
            </a:pPr>
            <a:r>
              <a:rPr lang="ru-RU" b="1" dirty="0">
                <a:latin typeface="Times New Roman" pitchFamily="18" charset="0"/>
                <a:cs typeface="Times New Roman" pitchFamily="18" charset="0"/>
              </a:rPr>
              <a:t>Привычный </a:t>
            </a:r>
          </a:p>
        </p:txBody>
      </p:sp>
      <p:sp>
        <p:nvSpPr>
          <p:cNvPr id="5" name="5-конечная звезда 4"/>
          <p:cNvSpPr/>
          <p:nvPr/>
        </p:nvSpPr>
        <p:spPr>
          <a:xfrm>
            <a:off x="4286250" y="3000375"/>
            <a:ext cx="500063" cy="4857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5-конечная звезда 5"/>
          <p:cNvSpPr/>
          <p:nvPr/>
        </p:nvSpPr>
        <p:spPr>
          <a:xfrm>
            <a:off x="4286250" y="2143125"/>
            <a:ext cx="500063" cy="4857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5-конечная звезда 6"/>
          <p:cNvSpPr/>
          <p:nvPr/>
        </p:nvSpPr>
        <p:spPr>
          <a:xfrm>
            <a:off x="4286250" y="1357313"/>
            <a:ext cx="500063" cy="4857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5-конечная звезда 7"/>
          <p:cNvSpPr/>
          <p:nvPr/>
        </p:nvSpPr>
        <p:spPr>
          <a:xfrm>
            <a:off x="4286250" y="3857625"/>
            <a:ext cx="500063" cy="4857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5-конечная звезда 8"/>
          <p:cNvSpPr/>
          <p:nvPr/>
        </p:nvSpPr>
        <p:spPr>
          <a:xfrm>
            <a:off x="4286250" y="4643438"/>
            <a:ext cx="500063" cy="4857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5-конечная звезда 9"/>
          <p:cNvSpPr/>
          <p:nvPr/>
        </p:nvSpPr>
        <p:spPr>
          <a:xfrm>
            <a:off x="4357688" y="5500688"/>
            <a:ext cx="500062" cy="4857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descr="C:\Documents and Settings\Admin\Рабочий стол\ГАВМ\ЗАНЯТИЯ ПРАКТИКА И ЛЕКЦИИ\Болезни суставов\ВЫВИХ\врожденный.JPEG"/>
          <p:cNvPicPr>
            <a:picLocks noGrp="1" noChangeAspect="1" noChangeArrowheads="1"/>
          </p:cNvPicPr>
          <p:nvPr>
            <p:ph idx="1"/>
          </p:nvPr>
        </p:nvPicPr>
        <p:blipFill>
          <a:blip r:embed="rId2" cstate="print"/>
          <a:srcRect/>
          <a:stretch>
            <a:fillRect/>
          </a:stretch>
        </p:blipFill>
        <p:spPr>
          <a:xfrm>
            <a:off x="0" y="0"/>
            <a:ext cx="9113838" cy="6858000"/>
          </a:xfrm>
        </p:spPr>
      </p:pic>
      <p:sp>
        <p:nvSpPr>
          <p:cNvPr id="67587" name="TextBox 5"/>
          <p:cNvSpPr txBox="1">
            <a:spLocks noChangeArrowheads="1"/>
          </p:cNvSpPr>
          <p:nvPr/>
        </p:nvSpPr>
        <p:spPr bwMode="auto">
          <a:xfrm>
            <a:off x="500063" y="285750"/>
            <a:ext cx="8175625" cy="523875"/>
          </a:xfrm>
          <a:prstGeom prst="rect">
            <a:avLst/>
          </a:prstGeom>
          <a:noFill/>
          <a:ln w="9525">
            <a:noFill/>
            <a:miter lim="800000"/>
            <a:headEnd/>
            <a:tailEnd/>
          </a:ln>
        </p:spPr>
        <p:txBody>
          <a:bodyPr wrap="none">
            <a:spAutoFit/>
          </a:bodyPr>
          <a:lstStyle/>
          <a:p>
            <a:r>
              <a:rPr lang="ru-RU" sz="2800" dirty="0">
                <a:solidFill>
                  <a:srgbClr val="FF0000"/>
                </a:solidFill>
                <a:latin typeface="Times New Roman" pitchFamily="18" charset="0"/>
                <a:cs typeface="Times New Roman" pitchFamily="18" charset="0"/>
              </a:rPr>
              <a:t>ВРОЖДЕННЫЙ ВЫВИХ КОЛЕННОГО СУСТАВА</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Documents and Settings\Admin\Рабочий стол\ГАВМ\ЗАНЯТИЯ ПРАКТИКА И ЛЕКЦИИ\Болезни суставов\ВЫВИХ\патологический при дисплазии.jpg"/>
          <p:cNvPicPr>
            <a:picLocks noGrp="1" noChangeAspect="1" noChangeArrowheads="1"/>
          </p:cNvPicPr>
          <p:nvPr>
            <p:ph idx="1"/>
          </p:nvPr>
        </p:nvPicPr>
        <p:blipFill>
          <a:blip r:embed="rId2" cstate="print"/>
          <a:srcRect/>
          <a:stretch>
            <a:fillRect/>
          </a:stretch>
        </p:blipFill>
        <p:spPr>
          <a:xfrm>
            <a:off x="0" y="-12700"/>
            <a:ext cx="9140825" cy="6870700"/>
          </a:xfrm>
        </p:spPr>
      </p:pic>
      <p:sp>
        <p:nvSpPr>
          <p:cNvPr id="68611" name="TextBox 4"/>
          <p:cNvSpPr txBox="1">
            <a:spLocks noChangeArrowheads="1"/>
          </p:cNvSpPr>
          <p:nvPr/>
        </p:nvSpPr>
        <p:spPr bwMode="auto">
          <a:xfrm>
            <a:off x="-36513" y="285750"/>
            <a:ext cx="9180513" cy="461963"/>
          </a:xfrm>
          <a:prstGeom prst="rect">
            <a:avLst/>
          </a:prstGeom>
          <a:noFill/>
          <a:ln w="9525">
            <a:noFill/>
            <a:miter lim="800000"/>
            <a:headEnd/>
            <a:tailEnd/>
          </a:ln>
        </p:spPr>
        <p:txBody>
          <a:bodyPr wrap="none">
            <a:spAutoFit/>
          </a:bodyPr>
          <a:lstStyle/>
          <a:p>
            <a:r>
              <a:rPr lang="ru-RU" sz="2400" dirty="0">
                <a:solidFill>
                  <a:srgbClr val="FF0000"/>
                </a:solidFill>
                <a:latin typeface="Times New Roman" pitchFamily="18" charset="0"/>
                <a:cs typeface="Times New Roman" pitchFamily="18" charset="0"/>
              </a:rPr>
              <a:t>ПАТОЛОГИЧЕСКИЙ ВЫВИХ ПРИ ДИСПЛАЗИИ Т/Б СУСТАВОВ</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Documents and Settings\Admin\Рабочий стол\ГАВМ\ЗАНЯТИЯ ПРАКТИКА И ЛЕКЦИИ\Болезни суставов\ВЫВИХ\осложненный.jpg"/>
          <p:cNvPicPr>
            <a:picLocks noGrp="1" noChangeAspect="1" noChangeArrowheads="1"/>
          </p:cNvPicPr>
          <p:nvPr>
            <p:ph idx="1"/>
          </p:nvPr>
        </p:nvPicPr>
        <p:blipFill>
          <a:blip r:embed="rId2" cstate="print"/>
          <a:srcRect/>
          <a:stretch>
            <a:fillRect/>
          </a:stretch>
        </p:blipFill>
        <p:spPr>
          <a:xfrm>
            <a:off x="-7938" y="0"/>
            <a:ext cx="9151938" cy="6864350"/>
          </a:xfrm>
        </p:spPr>
      </p:pic>
      <p:sp>
        <p:nvSpPr>
          <p:cNvPr id="69635" name="TextBox 2"/>
          <p:cNvSpPr txBox="1">
            <a:spLocks noChangeArrowheads="1"/>
          </p:cNvSpPr>
          <p:nvPr/>
        </p:nvSpPr>
        <p:spPr bwMode="auto">
          <a:xfrm>
            <a:off x="214313" y="5072063"/>
            <a:ext cx="4857750" cy="1446212"/>
          </a:xfrm>
          <a:prstGeom prst="rect">
            <a:avLst/>
          </a:prstGeom>
          <a:noFill/>
          <a:ln w="9525">
            <a:noFill/>
            <a:miter lim="800000"/>
            <a:headEnd/>
            <a:tailEnd/>
          </a:ln>
        </p:spPr>
        <p:txBody>
          <a:bodyPr>
            <a:spAutoFit/>
          </a:bodyPr>
          <a:lstStyle/>
          <a:p>
            <a:pPr algn="ctr"/>
            <a:r>
              <a:rPr lang="ru-RU" sz="4400" dirty="0">
                <a:solidFill>
                  <a:schemeClr val="bg1"/>
                </a:solidFill>
                <a:latin typeface="Times New Roman" pitchFamily="18" charset="0"/>
                <a:cs typeface="Times New Roman" pitchFamily="18" charset="0"/>
              </a:rPr>
              <a:t>ОСЛОЖНЕННЫЙ ВЫВИХ</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Заголовок 1"/>
          <p:cNvSpPr>
            <a:spLocks noGrp="1"/>
          </p:cNvSpPr>
          <p:nvPr>
            <p:ph type="title"/>
          </p:nvPr>
        </p:nvSpPr>
        <p:spPr>
          <a:xfrm>
            <a:off x="0" y="274638"/>
            <a:ext cx="9144000" cy="1143000"/>
          </a:xfrm>
        </p:spPr>
        <p:txBody>
          <a:bodyPr/>
          <a:lstStyle/>
          <a:p>
            <a:r>
              <a:rPr lang="ru-RU" sz="3600" b="1">
                <a:latin typeface="Times New Roman" pitchFamily="18" charset="0"/>
                <a:cs typeface="Times New Roman" pitchFamily="18" charset="0"/>
              </a:rPr>
              <a:t>дискомпетентный вывих локтевого сустава после внеочагового остеосинтеза </a:t>
            </a:r>
          </a:p>
        </p:txBody>
      </p:sp>
      <p:pic>
        <p:nvPicPr>
          <p:cNvPr id="70659" name="Picture 2" descr="C:\Documents and Settings\Admin\Рабочий стол\ГАВМ\ЗАНЯТИЯ ПРАКТИКА И ЛЕКЦИИ\БОЛЕЗНИ КОСТЕЙ\остеомиелит\2016 11 17 ТАЛАН соб 5 мес сука Ая\Копия Снимки\24 11 2016\4 уже после снятия конструкции.JPG"/>
          <p:cNvPicPr>
            <a:picLocks noChangeAspect="1" noChangeArrowheads="1"/>
          </p:cNvPicPr>
          <p:nvPr/>
        </p:nvPicPr>
        <p:blipFill>
          <a:blip r:embed="rId2" cstate="print"/>
          <a:srcRect/>
          <a:stretch>
            <a:fillRect/>
          </a:stretch>
        </p:blipFill>
        <p:spPr bwMode="auto">
          <a:xfrm>
            <a:off x="6072188" y="1571625"/>
            <a:ext cx="2835275" cy="2857500"/>
          </a:xfrm>
          <a:prstGeom prst="rect">
            <a:avLst/>
          </a:prstGeom>
          <a:noFill/>
          <a:ln w="9525">
            <a:noFill/>
            <a:miter lim="800000"/>
            <a:headEnd/>
            <a:tailEnd/>
          </a:ln>
        </p:spPr>
      </p:pic>
      <p:pic>
        <p:nvPicPr>
          <p:cNvPr id="70660" name="Picture 3" descr="C:\Documents and Settings\Admin\Рабочий стол\ГАВМ\ЗАНЯТИЯ ПРАКТИКА И ЛЕКЦИИ\БОЛЕЗНИ КОСТЕЙ\остеомиелит\2016 11 17 ТАЛАН соб 5 мес сука Ая\Копия Снимки\24 11 2016\1 до операции .JPEG"/>
          <p:cNvPicPr>
            <a:picLocks noChangeAspect="1" noChangeArrowheads="1"/>
          </p:cNvPicPr>
          <p:nvPr/>
        </p:nvPicPr>
        <p:blipFill>
          <a:blip r:embed="rId3" cstate="print"/>
          <a:srcRect/>
          <a:stretch>
            <a:fillRect/>
          </a:stretch>
        </p:blipFill>
        <p:spPr bwMode="auto">
          <a:xfrm>
            <a:off x="214313" y="1571625"/>
            <a:ext cx="2786062" cy="2857500"/>
          </a:xfrm>
          <a:prstGeom prst="rect">
            <a:avLst/>
          </a:prstGeom>
          <a:noFill/>
          <a:ln w="9525">
            <a:noFill/>
            <a:miter lim="800000"/>
            <a:headEnd/>
            <a:tailEnd/>
          </a:ln>
        </p:spPr>
      </p:pic>
      <p:pic>
        <p:nvPicPr>
          <p:cNvPr id="70661" name="Picture 4" descr="C:\Documents and Settings\Admin\Рабочий стол\ГАВМ\ЗАНЯТИЯ ПРАКТИКА И ЛЕКЦИИ\БОЛЕЗНИ КОСТЕЙ\остеомиелит\2016 11 17 ТАЛАН соб 5 мес сука Ая\Копия Снимки\24 11 2016\2 сразу после операции .JPEG"/>
          <p:cNvPicPr>
            <a:picLocks noChangeAspect="1" noChangeArrowheads="1"/>
          </p:cNvPicPr>
          <p:nvPr/>
        </p:nvPicPr>
        <p:blipFill>
          <a:blip r:embed="rId4" cstate="print"/>
          <a:srcRect/>
          <a:stretch>
            <a:fillRect/>
          </a:stretch>
        </p:blipFill>
        <p:spPr bwMode="auto">
          <a:xfrm>
            <a:off x="3071813" y="1571625"/>
            <a:ext cx="2928937" cy="2857500"/>
          </a:xfrm>
          <a:prstGeom prst="rect">
            <a:avLst/>
          </a:prstGeom>
          <a:noFill/>
          <a:ln w="9525">
            <a:noFill/>
            <a:miter lim="800000"/>
            <a:headEnd/>
            <a:tailEnd/>
          </a:ln>
        </p:spPr>
      </p:pic>
      <p:sp>
        <p:nvSpPr>
          <p:cNvPr id="70662" name="TextBox 5"/>
          <p:cNvSpPr txBox="1">
            <a:spLocks noChangeArrowheads="1"/>
          </p:cNvSpPr>
          <p:nvPr/>
        </p:nvSpPr>
        <p:spPr bwMode="auto">
          <a:xfrm>
            <a:off x="6143625" y="1571625"/>
            <a:ext cx="2714625" cy="830263"/>
          </a:xfrm>
          <a:prstGeom prst="rect">
            <a:avLst/>
          </a:prstGeom>
          <a:noFill/>
          <a:ln w="9525">
            <a:noFill/>
            <a:miter lim="800000"/>
            <a:headEnd/>
            <a:tailEnd/>
          </a:ln>
        </p:spPr>
        <p:txBody>
          <a:bodyPr>
            <a:spAutoFit/>
          </a:bodyPr>
          <a:lstStyle/>
          <a:p>
            <a:r>
              <a:rPr lang="ru-RU" sz="2400">
                <a:solidFill>
                  <a:schemeClr val="bg1"/>
                </a:solidFill>
                <a:latin typeface="Times New Roman" pitchFamily="18" charset="0"/>
                <a:cs typeface="Times New Roman" pitchFamily="18" charset="0"/>
              </a:rPr>
              <a:t>Вывих локтевого сустава</a:t>
            </a:r>
          </a:p>
        </p:txBody>
      </p:sp>
      <p:pic>
        <p:nvPicPr>
          <p:cNvPr id="70663" name="Picture 8" descr="C:\Documents and Settings\Admin\Рабочий стол\ГАВМ\ЗАНЯТИЯ ПРАКТИКА И ЛЕКЦИИ\БОЛЕЗНИ КОСТЕЙ\остеомиелит\2016 11 17 ТАЛАН соб 5 мес сука Ая\01 02 2017 после операц\IMG_2014.JPG"/>
          <p:cNvPicPr>
            <a:picLocks noChangeAspect="1" noChangeArrowheads="1"/>
          </p:cNvPicPr>
          <p:nvPr/>
        </p:nvPicPr>
        <p:blipFill>
          <a:blip r:embed="rId5" cstate="print"/>
          <a:srcRect/>
          <a:stretch>
            <a:fillRect/>
          </a:stretch>
        </p:blipFill>
        <p:spPr bwMode="auto">
          <a:xfrm>
            <a:off x="1500188" y="4551363"/>
            <a:ext cx="6357937" cy="230663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Admin\Рабочий стол\ГАВМ\ЗАНЯТИЯ ПРАКТИКА И ЛЕКЦИИ\Болезни суставов\классиф сустав 3.jpg"/>
          <p:cNvPicPr>
            <a:picLocks noGrp="1" noChangeAspect="1" noChangeArrowheads="1"/>
          </p:cNvPicPr>
          <p:nvPr>
            <p:ph idx="1"/>
          </p:nvPr>
        </p:nvPicPr>
        <p:blipFill>
          <a:blip r:embed="rId2" cstate="print"/>
          <a:srcRect/>
          <a:stretch>
            <a:fillRect/>
          </a:stretch>
        </p:blipFill>
        <p:spPr>
          <a:xfrm>
            <a:off x="0" y="857250"/>
            <a:ext cx="9094788" cy="5030788"/>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2"/>
          <p:cNvSpPr txBox="1">
            <a:spLocks noChangeArrowheads="1"/>
          </p:cNvSpPr>
          <p:nvPr/>
        </p:nvSpPr>
        <p:spPr bwMode="auto">
          <a:xfrm>
            <a:off x="0" y="357188"/>
            <a:ext cx="9144000" cy="7602081"/>
          </a:xfrm>
          <a:prstGeom prst="rect">
            <a:avLst/>
          </a:prstGeom>
          <a:noFill/>
          <a:ln w="9525">
            <a:noFill/>
            <a:miter lim="800000"/>
            <a:headEnd/>
            <a:tailEnd/>
          </a:ln>
        </p:spPr>
        <p:txBody>
          <a:bodyPr>
            <a:spAutoFit/>
          </a:bodyPr>
          <a:lstStyle/>
          <a:p>
            <a:pPr algn="ctr"/>
            <a:r>
              <a:rPr lang="ru-RU" sz="4000" b="1" u="sng" dirty="0">
                <a:solidFill>
                  <a:srgbClr val="FF0000"/>
                </a:solidFill>
                <a:latin typeface="Times New Roman" pitchFamily="18" charset="0"/>
                <a:cs typeface="Times New Roman" pitchFamily="18" charset="0"/>
              </a:rPr>
              <a:t>Клинические признаки</a:t>
            </a:r>
            <a:endParaRPr lang="ru-RU" sz="4000" dirty="0">
              <a:solidFill>
                <a:srgbClr val="FF0000"/>
              </a:solidFill>
              <a:latin typeface="Times New Roman" pitchFamily="18" charset="0"/>
              <a:cs typeface="Times New Roman" pitchFamily="18" charset="0"/>
            </a:endParaRPr>
          </a:p>
          <a:p>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Наиболее типичными признаками являются </a:t>
            </a:r>
            <a:r>
              <a:rPr lang="ru-RU" sz="2800" b="1" i="1" dirty="0">
                <a:latin typeface="Times New Roman" pitchFamily="18" charset="0"/>
                <a:cs typeface="Times New Roman" pitchFamily="18" charset="0"/>
              </a:rPr>
              <a:t>вынужденное неестественное положение конечности</a:t>
            </a:r>
            <a:r>
              <a:rPr lang="ru-RU" sz="2800" dirty="0">
                <a:latin typeface="Times New Roman" pitchFamily="18" charset="0"/>
                <a:cs typeface="Times New Roman" pitchFamily="18" charset="0"/>
              </a:rPr>
              <a:t>, укорочение или удлинение ее и нарушение функции.</a:t>
            </a:r>
          </a:p>
          <a:p>
            <a:endParaRPr lang="ru-RU" sz="2800" dirty="0">
              <a:latin typeface="Times New Roman" pitchFamily="18" charset="0"/>
              <a:cs typeface="Times New Roman" pitchFamily="18" charset="0"/>
            </a:endParaRPr>
          </a:p>
          <a:p>
            <a:r>
              <a:rPr lang="ru-RU" sz="2800" b="1" i="1" u="sng" dirty="0">
                <a:latin typeface="Times New Roman" pitchFamily="18" charset="0"/>
                <a:cs typeface="Times New Roman" pitchFamily="18" charset="0"/>
              </a:rPr>
              <a:t>При свежих вывихах </a:t>
            </a:r>
            <a:r>
              <a:rPr lang="ru-RU" sz="2800" dirty="0">
                <a:latin typeface="Times New Roman" pitchFamily="18" charset="0"/>
                <a:cs typeface="Times New Roman" pitchFamily="18" charset="0"/>
              </a:rPr>
              <a:t>(давностью несколько дней) изменения в тканях характерны для </a:t>
            </a:r>
            <a:r>
              <a:rPr lang="ru-RU" sz="2800" b="1" i="1" dirty="0">
                <a:latin typeface="Times New Roman" pitchFamily="18" charset="0"/>
                <a:cs typeface="Times New Roman" pitchFamily="18" charset="0"/>
              </a:rPr>
              <a:t>острого асептического воспаления</a:t>
            </a:r>
            <a:r>
              <a:rPr lang="ru-RU" sz="2800" dirty="0">
                <a:latin typeface="Times New Roman" pitchFamily="18" charset="0"/>
                <a:cs typeface="Times New Roman" pitchFamily="18" charset="0"/>
              </a:rPr>
              <a:t>. </a:t>
            </a:r>
          </a:p>
          <a:p>
            <a:endParaRPr lang="ru-RU" sz="2800" b="1" i="1" dirty="0">
              <a:latin typeface="Times New Roman" pitchFamily="18" charset="0"/>
              <a:cs typeface="Times New Roman" pitchFamily="18" charset="0"/>
            </a:endParaRPr>
          </a:p>
          <a:p>
            <a:r>
              <a:rPr lang="ru-RU" sz="2800" b="1" i="1" u="sng" dirty="0">
                <a:latin typeface="Times New Roman" pitchFamily="18" charset="0"/>
                <a:cs typeface="Times New Roman" pitchFamily="18" charset="0"/>
              </a:rPr>
              <a:t>При застарелых вывихах </a:t>
            </a:r>
            <a:r>
              <a:rPr lang="ru-RU" sz="2800" dirty="0">
                <a:latin typeface="Times New Roman" pitchFamily="18" charset="0"/>
                <a:cs typeface="Times New Roman" pitchFamily="18" charset="0"/>
              </a:rPr>
              <a:t>(давность более двух-трех недель) развиваются фиброзные изменения в суставе. Мягкие ткани, окружающие вывихнутую головку кости, так же подвергаются фиброзным изменениям.</a:t>
            </a:r>
          </a:p>
          <a:p>
            <a:br>
              <a:rPr lang="ru-RU" sz="2800" dirty="0">
                <a:latin typeface="Calibri" pitchFamily="34" charset="0"/>
              </a:rPr>
            </a:br>
            <a:endParaRPr lang="ru-RU" sz="2800" dirty="0">
              <a:latin typeface="Calibri" pitchFamily="34" charset="0"/>
            </a:endParaRPr>
          </a:p>
          <a:p>
            <a:endParaRPr lang="ru-RU" sz="2800"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2"/>
          <p:cNvSpPr txBox="1">
            <a:spLocks noChangeArrowheads="1"/>
          </p:cNvSpPr>
          <p:nvPr/>
        </p:nvSpPr>
        <p:spPr bwMode="auto">
          <a:xfrm>
            <a:off x="214313" y="214313"/>
            <a:ext cx="8715375" cy="5693866"/>
          </a:xfrm>
          <a:prstGeom prst="rect">
            <a:avLst/>
          </a:prstGeom>
          <a:noFill/>
          <a:ln w="9525">
            <a:noFill/>
            <a:miter lim="800000"/>
            <a:headEnd/>
            <a:tailEnd/>
          </a:ln>
        </p:spPr>
        <p:txBody>
          <a:bodyPr>
            <a:spAutoFit/>
          </a:bodyPr>
          <a:lstStyle/>
          <a:p>
            <a:pPr algn="ctr"/>
            <a:r>
              <a:rPr lang="ru-RU" sz="2800" b="1" i="1" dirty="0">
                <a:latin typeface="Times New Roman" pitchFamily="18" charset="0"/>
                <a:cs typeface="Times New Roman" pitchFamily="18" charset="0"/>
              </a:rPr>
              <a:t>Лечение </a:t>
            </a:r>
            <a:r>
              <a:rPr lang="ru-RU" sz="2800" i="1" dirty="0">
                <a:latin typeface="Times New Roman" pitchFamily="18" charset="0"/>
                <a:cs typeface="Times New Roman" pitchFamily="18" charset="0"/>
              </a:rPr>
              <a:t>состоит в восстановлении нормального анатомического  положения вывихнутой кости. Наибольший успех достигается при раннем вправлении вывиха</a:t>
            </a:r>
            <a:r>
              <a:rPr lang="ru-RU" sz="2800" dirty="0">
                <a:latin typeface="Times New Roman" pitchFamily="18" charset="0"/>
                <a:cs typeface="Times New Roman" pitchFamily="18" charset="0"/>
              </a:rPr>
              <a:t>.</a:t>
            </a:r>
          </a:p>
          <a:p>
            <a:r>
              <a:rPr lang="ru-RU" sz="2800" b="1" dirty="0">
                <a:latin typeface="Times New Roman" pitchFamily="18" charset="0"/>
                <a:cs typeface="Times New Roman" pitchFamily="18" charset="0"/>
              </a:rPr>
              <a:t>Методы лечения </a:t>
            </a:r>
            <a:r>
              <a:rPr lang="ru-RU" sz="2800" dirty="0">
                <a:latin typeface="Times New Roman" pitchFamily="18" charset="0"/>
                <a:cs typeface="Times New Roman" pitchFamily="18" charset="0"/>
              </a:rPr>
              <a:t>направлены на восстановление соотношения костей в суставе за счет повторения в обратном порядке пути, который прошла вывихнутая кость.</a:t>
            </a:r>
          </a:p>
          <a:p>
            <a:r>
              <a:rPr lang="ru-RU" sz="2800" b="1" dirty="0">
                <a:latin typeface="Times New Roman" pitchFamily="18" charset="0"/>
                <a:cs typeface="Times New Roman" pitchFamily="18" charset="0"/>
              </a:rPr>
              <a:t>Бескровные</a:t>
            </a:r>
            <a:r>
              <a:rPr lang="ru-RU" sz="2800" dirty="0">
                <a:latin typeface="Times New Roman" pitchFamily="18" charset="0"/>
                <a:cs typeface="Times New Roman" pitchFamily="18" charset="0"/>
              </a:rPr>
              <a:t> – свежие вывихи без разрыва связок и капсулы.</a:t>
            </a:r>
          </a:p>
          <a:p>
            <a:r>
              <a:rPr lang="ru-RU" sz="2800" b="1" dirty="0">
                <a:latin typeface="Times New Roman" pitchFamily="18" charset="0"/>
                <a:cs typeface="Times New Roman" pitchFamily="18" charset="0"/>
              </a:rPr>
              <a:t>Кровавые</a:t>
            </a:r>
            <a:r>
              <a:rPr lang="ru-RU" sz="2800" dirty="0">
                <a:latin typeface="Times New Roman" pitchFamily="18" charset="0"/>
                <a:cs typeface="Times New Roman" pitchFamily="18" charset="0"/>
              </a:rPr>
              <a:t> – разрыв капсулы и связок.</a:t>
            </a:r>
          </a:p>
          <a:p>
            <a:r>
              <a:rPr lang="ru-RU" sz="2800" b="1" dirty="0">
                <a:latin typeface="Times New Roman" pitchFamily="18" charset="0"/>
                <a:cs typeface="Times New Roman" pitchFamily="18" charset="0"/>
              </a:rPr>
              <a:t>Без фиксации</a:t>
            </a:r>
            <a:endParaRPr lang="ru-RU" sz="2800" dirty="0">
              <a:latin typeface="Times New Roman" pitchFamily="18" charset="0"/>
              <a:cs typeface="Times New Roman" pitchFamily="18" charset="0"/>
            </a:endParaRPr>
          </a:p>
          <a:p>
            <a:r>
              <a:rPr lang="ru-RU" sz="2800" b="1" dirty="0">
                <a:latin typeface="Times New Roman" pitchFamily="18" charset="0"/>
                <a:cs typeface="Times New Roman" pitchFamily="18" charset="0"/>
              </a:rPr>
              <a:t>С фиксацией </a:t>
            </a:r>
            <a:r>
              <a:rPr lang="ru-RU" sz="2800" dirty="0">
                <a:latin typeface="Times New Roman" pitchFamily="18" charset="0"/>
                <a:cs typeface="Times New Roman" pitchFamily="18" charset="0"/>
              </a:rPr>
              <a:t>– внешняя/внутренняя</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Documents and Settings\Admin\Рабочий стол\ГАВМ\ЗАНЯТИЯ ПРАКТИКА И ЛЕКЦИИ\Болезни суставов\ВЫВИХ\фиксация ТБ вывиха.gif"/>
          <p:cNvPicPr>
            <a:picLocks noChangeAspect="1" noChangeArrowheads="1"/>
          </p:cNvPicPr>
          <p:nvPr/>
        </p:nvPicPr>
        <p:blipFill>
          <a:blip r:embed="rId2" cstate="print"/>
          <a:srcRect/>
          <a:stretch>
            <a:fillRect/>
          </a:stretch>
        </p:blipFill>
        <p:spPr bwMode="auto">
          <a:xfrm>
            <a:off x="0" y="0"/>
            <a:ext cx="4286250" cy="4610100"/>
          </a:xfrm>
          <a:prstGeom prst="rect">
            <a:avLst/>
          </a:prstGeom>
          <a:noFill/>
          <a:ln w="9525">
            <a:noFill/>
            <a:miter lim="800000"/>
            <a:headEnd/>
            <a:tailEnd/>
          </a:ln>
        </p:spPr>
      </p:pic>
      <p:pic>
        <p:nvPicPr>
          <p:cNvPr id="74755" name="Picture 3" descr="C:\Documents and Settings\Admin\Рабочий стол\ГАВМ\ЗАНЯТИЯ ПРАКТИКА И ЛЕКЦИИ\Болезни суставов\ВЫВИХ\фиксация ТБ вывиха 1.gif"/>
          <p:cNvPicPr>
            <a:picLocks noChangeAspect="1" noChangeArrowheads="1"/>
          </p:cNvPicPr>
          <p:nvPr/>
        </p:nvPicPr>
        <p:blipFill>
          <a:blip r:embed="rId3" cstate="print"/>
          <a:srcRect/>
          <a:stretch>
            <a:fillRect/>
          </a:stretch>
        </p:blipFill>
        <p:spPr bwMode="auto">
          <a:xfrm>
            <a:off x="4546600" y="2095500"/>
            <a:ext cx="4597400" cy="4762500"/>
          </a:xfrm>
          <a:prstGeom prst="rect">
            <a:avLst/>
          </a:prstGeom>
          <a:noFill/>
          <a:ln w="9525">
            <a:noFill/>
            <a:miter lim="800000"/>
            <a:headEnd/>
            <a:tailEnd/>
          </a:ln>
        </p:spPr>
      </p:pic>
      <p:sp>
        <p:nvSpPr>
          <p:cNvPr id="74756" name="TextBox 4"/>
          <p:cNvSpPr txBox="1">
            <a:spLocks noChangeArrowheads="1"/>
          </p:cNvSpPr>
          <p:nvPr/>
        </p:nvSpPr>
        <p:spPr bwMode="auto">
          <a:xfrm>
            <a:off x="285750" y="4786313"/>
            <a:ext cx="4081463" cy="1200150"/>
          </a:xfrm>
          <a:prstGeom prst="rect">
            <a:avLst/>
          </a:prstGeom>
          <a:noFill/>
          <a:ln w="9525">
            <a:noFill/>
            <a:miter lim="800000"/>
            <a:headEnd/>
            <a:tailEnd/>
          </a:ln>
        </p:spPr>
        <p:txBody>
          <a:bodyPr wrap="none">
            <a:spAutoFit/>
          </a:bodyPr>
          <a:lstStyle/>
          <a:p>
            <a:r>
              <a:rPr lang="ru-RU" sz="3600">
                <a:latin typeface="Times New Roman" pitchFamily="18" charset="0"/>
                <a:cs typeface="Times New Roman" pitchFamily="18" charset="0"/>
              </a:rPr>
              <a:t>Внешняя фиксация </a:t>
            </a:r>
          </a:p>
          <a:p>
            <a:r>
              <a:rPr lang="ru-RU" sz="3600">
                <a:latin typeface="Times New Roman" pitchFamily="18" charset="0"/>
                <a:cs typeface="Times New Roman" pitchFamily="18" charset="0"/>
              </a:rPr>
              <a:t>вывиха Т/Б сустава</a:t>
            </a:r>
          </a:p>
        </p:txBody>
      </p:sp>
      <p:sp>
        <p:nvSpPr>
          <p:cNvPr id="74757" name="TextBox 5"/>
          <p:cNvSpPr txBox="1">
            <a:spLocks noChangeArrowheads="1"/>
          </p:cNvSpPr>
          <p:nvPr/>
        </p:nvSpPr>
        <p:spPr bwMode="auto">
          <a:xfrm>
            <a:off x="4143375" y="357188"/>
            <a:ext cx="4527550" cy="1200150"/>
          </a:xfrm>
          <a:prstGeom prst="rect">
            <a:avLst/>
          </a:prstGeom>
          <a:noFill/>
          <a:ln w="9525">
            <a:noFill/>
            <a:miter lim="800000"/>
            <a:headEnd/>
            <a:tailEnd/>
          </a:ln>
        </p:spPr>
        <p:txBody>
          <a:bodyPr wrap="none">
            <a:spAutoFit/>
          </a:bodyPr>
          <a:lstStyle/>
          <a:p>
            <a:r>
              <a:rPr lang="ru-RU" sz="3600">
                <a:latin typeface="Times New Roman" pitchFamily="18" charset="0"/>
                <a:cs typeface="Times New Roman" pitchFamily="18" charset="0"/>
              </a:rPr>
              <a:t>Внутренняя фиксация</a:t>
            </a:r>
          </a:p>
          <a:p>
            <a:r>
              <a:rPr lang="ru-RU" sz="3600">
                <a:latin typeface="Times New Roman" pitchFamily="18" charset="0"/>
                <a:cs typeface="Times New Roman" pitchFamily="18" charset="0"/>
              </a:rPr>
              <a:t> вывиха Т/Б сустава</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Заголовок 1"/>
          <p:cNvSpPr>
            <a:spLocks noGrp="1"/>
          </p:cNvSpPr>
          <p:nvPr>
            <p:ph type="title"/>
          </p:nvPr>
        </p:nvSpPr>
        <p:spPr>
          <a:xfrm>
            <a:off x="457200" y="274638"/>
            <a:ext cx="8229600" cy="778098"/>
          </a:xfrm>
        </p:spPr>
        <p:txBody>
          <a:bodyPr/>
          <a:lstStyle/>
          <a:p>
            <a:r>
              <a:rPr lang="ru-RU" dirty="0">
                <a:solidFill>
                  <a:srgbClr val="FF0000"/>
                </a:solidFill>
                <a:latin typeface="Times New Roman" pitchFamily="18" charset="0"/>
                <a:cs typeface="Times New Roman" pitchFamily="18" charset="0"/>
              </a:rPr>
              <a:t>Раны суставов</a:t>
            </a:r>
          </a:p>
        </p:txBody>
      </p:sp>
      <p:sp>
        <p:nvSpPr>
          <p:cNvPr id="3" name="Содержимое 2"/>
          <p:cNvSpPr>
            <a:spLocks noGrp="1"/>
          </p:cNvSpPr>
          <p:nvPr>
            <p:ph idx="1"/>
          </p:nvPr>
        </p:nvSpPr>
        <p:spPr>
          <a:xfrm>
            <a:off x="214313" y="1285875"/>
            <a:ext cx="8715375" cy="5357813"/>
          </a:xfrm>
        </p:spPr>
        <p:txBody>
          <a:bodyPr rtlCol="0">
            <a:normAutofit fontScale="85000" lnSpcReduction="20000"/>
          </a:bodyPr>
          <a:lstStyle/>
          <a:p>
            <a:pPr algn="ctr" fontAlgn="auto">
              <a:spcAft>
                <a:spcPts val="0"/>
              </a:spcAft>
              <a:buFont typeface="Arial" pitchFamily="34" charset="0"/>
              <a:buNone/>
              <a:defRPr/>
            </a:pPr>
            <a:r>
              <a:rPr lang="ru-RU" b="1" dirty="0">
                <a:latin typeface="Times New Roman" pitchFamily="18" charset="0"/>
                <a:cs typeface="Times New Roman" pitchFamily="18" charset="0"/>
              </a:rPr>
              <a:t>Раны суставов бывают</a:t>
            </a:r>
            <a:endParaRPr lang="ru-RU" dirty="0">
              <a:latin typeface="Times New Roman" pitchFamily="18" charset="0"/>
              <a:cs typeface="Times New Roman" pitchFamily="18" charset="0"/>
            </a:endParaRPr>
          </a:p>
          <a:p>
            <a:pPr fontAlgn="auto">
              <a:spcAft>
                <a:spcPts val="0"/>
              </a:spcAft>
              <a:buFont typeface="Arial" pitchFamily="34" charset="0"/>
              <a:buChar char="•"/>
              <a:defRPr/>
            </a:pPr>
            <a:r>
              <a:rPr lang="ru-RU" dirty="0">
                <a:latin typeface="Times New Roman" pitchFamily="18" charset="0"/>
                <a:cs typeface="Times New Roman" pitchFamily="18" charset="0"/>
              </a:rPr>
              <a:t> колотые, резаные, рубленые, ушибленные, рвано-ушибленные, тангенциальные (касательные) и огнестрельные. </a:t>
            </a:r>
          </a:p>
          <a:p>
            <a:pPr fontAlgn="auto">
              <a:spcAft>
                <a:spcPts val="0"/>
              </a:spcAft>
              <a:buFont typeface="Arial" pitchFamily="34" charset="0"/>
              <a:buNone/>
              <a:defRPr/>
            </a:pPr>
            <a:br>
              <a:rPr lang="ru-RU" dirty="0">
                <a:latin typeface="Times New Roman" pitchFamily="18" charset="0"/>
                <a:cs typeface="Times New Roman" pitchFamily="18" charset="0"/>
              </a:rPr>
            </a:br>
            <a:r>
              <a:rPr lang="ru-RU" b="1" dirty="0">
                <a:latin typeface="Times New Roman" pitchFamily="18" charset="0"/>
                <a:cs typeface="Times New Roman" pitchFamily="18" charset="0"/>
              </a:rPr>
              <a:t>По степени нарушения тканей сустава и по отношению к его полости раны бывают</a:t>
            </a:r>
            <a:r>
              <a:rPr lang="ru-RU" dirty="0">
                <a:latin typeface="Times New Roman" pitchFamily="18" charset="0"/>
                <a:cs typeface="Times New Roman" pitchFamily="18" charset="0"/>
              </a:rPr>
              <a:t>: </a:t>
            </a:r>
          </a:p>
          <a:p>
            <a:pPr fontAlgn="auto">
              <a:spcAft>
                <a:spcPts val="0"/>
              </a:spcAft>
              <a:buFont typeface="Arial" pitchFamily="34" charset="0"/>
              <a:buChar char="•"/>
              <a:defRPr/>
            </a:pPr>
            <a:r>
              <a:rPr lang="ru-RU" u="sng" dirty="0">
                <a:latin typeface="Times New Roman" pitchFamily="18" charset="0"/>
                <a:cs typeface="Times New Roman" pitchFamily="18" charset="0"/>
              </a:rPr>
              <a:t>непроникающими</a:t>
            </a:r>
            <a:r>
              <a:rPr lang="ru-RU" dirty="0">
                <a:latin typeface="Times New Roman" pitchFamily="18" charset="0"/>
                <a:cs typeface="Times New Roman" pitchFamily="18" charset="0"/>
              </a:rPr>
              <a:t> – не нарушается капсула сустава</a:t>
            </a:r>
          </a:p>
          <a:p>
            <a:pPr fontAlgn="auto">
              <a:spcAft>
                <a:spcPts val="0"/>
              </a:spcAft>
              <a:buFont typeface="Arial" pitchFamily="34" charset="0"/>
              <a:buChar char="•"/>
              <a:defRPr/>
            </a:pPr>
            <a:r>
              <a:rPr lang="ru-RU" u="sng" dirty="0">
                <a:latin typeface="Times New Roman" pitchFamily="18" charset="0"/>
                <a:cs typeface="Times New Roman" pitchFamily="18" charset="0"/>
              </a:rPr>
              <a:t>проникающими</a:t>
            </a:r>
            <a:r>
              <a:rPr lang="ru-RU" dirty="0">
                <a:latin typeface="Times New Roman" pitchFamily="18" charset="0"/>
                <a:cs typeface="Times New Roman" pitchFamily="18" charset="0"/>
              </a:rPr>
              <a:t> - сопровождающиеся нарушением капсулы сустава,  могут сопровождаться повреждением хрящей и эпифизов</a:t>
            </a:r>
          </a:p>
          <a:p>
            <a:pPr fontAlgn="auto">
              <a:spcAft>
                <a:spcPts val="0"/>
              </a:spcAft>
              <a:buFont typeface="Arial" pitchFamily="34" charset="0"/>
              <a:buChar char="•"/>
              <a:defRPr/>
            </a:pPr>
            <a:r>
              <a:rPr lang="ru-RU" u="sng" dirty="0">
                <a:latin typeface="Times New Roman" pitchFamily="18" charset="0"/>
                <a:cs typeface="Times New Roman" pitchFamily="18" charset="0"/>
              </a:rPr>
              <a:t>слепыми</a:t>
            </a:r>
            <a:r>
              <a:rPr lang="ru-RU" dirty="0">
                <a:latin typeface="Times New Roman" pitchFamily="18" charset="0"/>
                <a:cs typeface="Times New Roman" pitchFamily="18" charset="0"/>
              </a:rPr>
              <a:t>  - имеет только входное отверстие</a:t>
            </a:r>
          </a:p>
          <a:p>
            <a:pPr fontAlgn="auto">
              <a:spcAft>
                <a:spcPts val="0"/>
              </a:spcAft>
              <a:buFont typeface="Arial" pitchFamily="34" charset="0"/>
              <a:buChar char="•"/>
              <a:defRPr/>
            </a:pPr>
            <a:r>
              <a:rPr lang="ru-RU" u="sng" dirty="0">
                <a:latin typeface="Times New Roman" pitchFamily="18" charset="0"/>
                <a:cs typeface="Times New Roman" pitchFamily="18" charset="0"/>
              </a:rPr>
              <a:t>сквозными</a:t>
            </a:r>
            <a:r>
              <a:rPr lang="ru-RU" dirty="0">
                <a:latin typeface="Times New Roman" pitchFamily="18" charset="0"/>
                <a:cs typeface="Times New Roman" pitchFamily="18" charset="0"/>
              </a:rPr>
              <a:t> -  имеет еще и выходное отверстие</a:t>
            </a:r>
          </a:p>
          <a:p>
            <a:pPr fontAlgn="auto">
              <a:spcAft>
                <a:spcPts val="0"/>
              </a:spcAft>
              <a:buFont typeface="Arial" pitchFamily="34" charset="0"/>
              <a:buChar char="•"/>
              <a:defRPr/>
            </a:pPr>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50"/>
            <a:ext cx="8229600" cy="6215063"/>
          </a:xfrm>
        </p:spPr>
        <p:txBody>
          <a:bodyPr rtlCol="0">
            <a:normAutofit fontScale="92500" lnSpcReduction="10000"/>
          </a:bodyPr>
          <a:lstStyle/>
          <a:p>
            <a:pPr algn="ctr" fontAlgn="auto">
              <a:spcAft>
                <a:spcPts val="0"/>
              </a:spcAft>
              <a:buFont typeface="Arial" pitchFamily="34" charset="0"/>
              <a:buNone/>
              <a:defRPr/>
            </a:pPr>
            <a:r>
              <a:rPr lang="ru-RU" b="1" dirty="0">
                <a:latin typeface="Times New Roman" pitchFamily="18" charset="0"/>
                <a:cs typeface="Times New Roman" pitchFamily="18" charset="0"/>
              </a:rPr>
              <a:t>По клиническим признакам раны суставов бывают </a:t>
            </a:r>
            <a:endParaRPr lang="ru-RU" dirty="0">
              <a:latin typeface="Times New Roman" pitchFamily="18" charset="0"/>
              <a:cs typeface="Times New Roman" pitchFamily="18" charset="0"/>
            </a:endParaRPr>
          </a:p>
          <a:p>
            <a:pPr fontAlgn="auto">
              <a:spcAft>
                <a:spcPts val="0"/>
              </a:spcAft>
              <a:buFont typeface="Arial" pitchFamily="34" charset="0"/>
              <a:buNone/>
              <a:defRPr/>
            </a:pPr>
            <a:r>
              <a:rPr lang="ru-RU" b="1" i="1" dirty="0" err="1">
                <a:latin typeface="Times New Roman" pitchFamily="18" charset="0"/>
                <a:cs typeface="Times New Roman" pitchFamily="18" charset="0"/>
              </a:rPr>
              <a:t>Незияющими</a:t>
            </a:r>
            <a:r>
              <a:rPr lang="ru-RU" dirty="0">
                <a:latin typeface="Times New Roman" pitchFamily="18" charset="0"/>
                <a:cs typeface="Times New Roman" pitchFamily="18" charset="0"/>
              </a:rPr>
              <a:t> - колотые раны</a:t>
            </a:r>
          </a:p>
          <a:p>
            <a:pPr fontAlgn="auto">
              <a:spcAft>
                <a:spcPts val="0"/>
              </a:spcAft>
              <a:buFont typeface="Arial" pitchFamily="34" charset="0"/>
              <a:buNone/>
              <a:defRPr/>
            </a:pPr>
            <a:r>
              <a:rPr lang="ru-RU" b="1" i="1" dirty="0">
                <a:latin typeface="Times New Roman" pitchFamily="18" charset="0"/>
                <a:cs typeface="Times New Roman" pitchFamily="18" charset="0"/>
              </a:rPr>
              <a:t>Зияющими</a:t>
            </a:r>
            <a:r>
              <a:rPr lang="ru-RU" dirty="0">
                <a:latin typeface="Times New Roman" pitchFamily="18" charset="0"/>
                <a:cs typeface="Times New Roman" pitchFamily="18" charset="0"/>
              </a:rPr>
              <a:t> - рвано-ушибленные, рубленые, резаные</a:t>
            </a:r>
          </a:p>
          <a:p>
            <a:pPr fontAlgn="auto">
              <a:spcAft>
                <a:spcPts val="0"/>
              </a:spcAft>
              <a:buFont typeface="Arial" pitchFamily="34" charset="0"/>
              <a:buNone/>
              <a:defRPr/>
            </a:pPr>
            <a:r>
              <a:rPr lang="ru-RU" b="1" i="1" dirty="0">
                <a:latin typeface="Times New Roman" pitchFamily="18" charset="0"/>
                <a:cs typeface="Times New Roman" pitchFamily="18" charset="0"/>
              </a:rPr>
              <a:t>Свежими / Старыми</a:t>
            </a:r>
          </a:p>
          <a:p>
            <a:pPr fontAlgn="auto">
              <a:spcAft>
                <a:spcPts val="0"/>
              </a:spcAft>
              <a:buFont typeface="Arial" pitchFamily="34" charset="0"/>
              <a:buNone/>
              <a:defRPr/>
            </a:pPr>
            <a:r>
              <a:rPr lang="ru-RU" b="1" i="1" dirty="0">
                <a:latin typeface="Times New Roman" pitchFamily="18" charset="0"/>
                <a:cs typeface="Times New Roman" pitchFamily="18" charset="0"/>
              </a:rPr>
              <a:t>Неинфицированными</a:t>
            </a:r>
            <a:r>
              <a:rPr lang="ru-RU" dirty="0">
                <a:latin typeface="Times New Roman" pitchFamily="18" charset="0"/>
                <a:cs typeface="Times New Roman" pitchFamily="18" charset="0"/>
              </a:rPr>
              <a:t> (асептические) - хирургическая?</a:t>
            </a:r>
          </a:p>
          <a:p>
            <a:pPr fontAlgn="auto">
              <a:spcAft>
                <a:spcPts val="0"/>
              </a:spcAft>
              <a:buFont typeface="Arial" pitchFamily="34" charset="0"/>
              <a:buNone/>
              <a:defRPr/>
            </a:pPr>
            <a:r>
              <a:rPr lang="ru-RU" b="1" i="1" dirty="0">
                <a:latin typeface="Times New Roman" pitchFamily="18" charset="0"/>
                <a:cs typeface="Times New Roman" pitchFamily="18" charset="0"/>
              </a:rPr>
              <a:t>Инфицированными. </a:t>
            </a:r>
          </a:p>
          <a:p>
            <a:pPr fontAlgn="auto">
              <a:spcAft>
                <a:spcPts val="0"/>
              </a:spcAft>
              <a:buFont typeface="Arial" pitchFamily="34" charset="0"/>
              <a:buNone/>
              <a:defRPr/>
            </a:pPr>
            <a:r>
              <a:rPr lang="ru-RU" b="1" i="1" dirty="0">
                <a:latin typeface="Times New Roman" pitchFamily="18" charset="0"/>
                <a:cs typeface="Times New Roman" pitchFamily="18" charset="0"/>
              </a:rPr>
              <a:t> </a:t>
            </a:r>
          </a:p>
          <a:p>
            <a:pPr fontAlgn="auto">
              <a:spcAft>
                <a:spcPts val="0"/>
              </a:spcAft>
              <a:buFont typeface="Arial" pitchFamily="34" charset="0"/>
              <a:buNone/>
              <a:defRPr/>
            </a:pPr>
            <a:r>
              <a:rPr lang="ru-RU" b="1" i="1" dirty="0">
                <a:latin typeface="Times New Roman" pitchFamily="18" charset="0"/>
                <a:cs typeface="Times New Roman" pitchFamily="18" charset="0"/>
              </a:rPr>
              <a:t>Не осложнённые</a:t>
            </a:r>
          </a:p>
          <a:p>
            <a:pPr fontAlgn="auto">
              <a:spcAft>
                <a:spcPts val="0"/>
              </a:spcAft>
              <a:buFont typeface="Arial" pitchFamily="34" charset="0"/>
              <a:buNone/>
              <a:defRPr/>
            </a:pPr>
            <a:r>
              <a:rPr lang="ru-RU" b="1" i="1" dirty="0">
                <a:latin typeface="Times New Roman" pitchFamily="18" charset="0"/>
                <a:cs typeface="Times New Roman" pitchFamily="18" charset="0"/>
              </a:rPr>
              <a:t>Осложненные</a:t>
            </a:r>
            <a:r>
              <a:rPr lang="ru-RU" dirty="0">
                <a:latin typeface="Times New Roman" pitchFamily="18" charset="0"/>
                <a:cs typeface="Times New Roman" pitchFamily="18" charset="0"/>
              </a:rPr>
              <a:t> – внутрисуставные переломы</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Содержимое 2"/>
          <p:cNvSpPr>
            <a:spLocks noGrp="1"/>
          </p:cNvSpPr>
          <p:nvPr>
            <p:ph idx="1"/>
          </p:nvPr>
        </p:nvSpPr>
        <p:spPr>
          <a:xfrm>
            <a:off x="285750" y="285750"/>
            <a:ext cx="8572500" cy="6286500"/>
          </a:xfrm>
        </p:spPr>
        <p:txBody>
          <a:bodyPr/>
          <a:lstStyle/>
          <a:p>
            <a:pPr algn="ctr">
              <a:buFont typeface="Arial" charset="0"/>
              <a:buNone/>
            </a:pPr>
            <a:r>
              <a:rPr lang="ru-RU" sz="4800" b="1" dirty="0">
                <a:solidFill>
                  <a:srgbClr val="FF0000"/>
                </a:solidFill>
                <a:latin typeface="Times New Roman" pitchFamily="18" charset="0"/>
                <a:cs typeface="Times New Roman" pitchFamily="18" charset="0"/>
              </a:rPr>
              <a:t>Лечение</a:t>
            </a:r>
            <a:endParaRPr lang="ru-RU" dirty="0">
              <a:latin typeface="Times New Roman" pitchFamily="18" charset="0"/>
              <a:cs typeface="Times New Roman" pitchFamily="18" charset="0"/>
            </a:endParaRPr>
          </a:p>
          <a:p>
            <a:r>
              <a:rPr lang="ru-RU" b="1" i="1" dirty="0">
                <a:latin typeface="Times New Roman" pitchFamily="18" charset="0"/>
                <a:cs typeface="Times New Roman" pitchFamily="18" charset="0"/>
              </a:rPr>
              <a:t>Асептические</a:t>
            </a:r>
            <a:r>
              <a:rPr lang="ru-RU" dirty="0">
                <a:latin typeface="Times New Roman" pitchFamily="18" charset="0"/>
                <a:cs typeface="Times New Roman" pitchFamily="18" charset="0"/>
              </a:rPr>
              <a:t> – хирургическая обработка, ушивание.</a:t>
            </a:r>
          </a:p>
          <a:p>
            <a:r>
              <a:rPr lang="ru-RU" b="1" i="1" dirty="0">
                <a:latin typeface="Times New Roman" pitchFamily="18" charset="0"/>
                <a:cs typeface="Times New Roman" pitchFamily="18" charset="0"/>
              </a:rPr>
              <a:t>Инфицированные</a:t>
            </a:r>
            <a:r>
              <a:rPr lang="ru-RU" dirty="0">
                <a:latin typeface="Times New Roman" pitchFamily="18" charset="0"/>
                <a:cs typeface="Times New Roman" pitchFamily="18" charset="0"/>
              </a:rPr>
              <a:t> (гнойные) – хирургическая обработка, </a:t>
            </a:r>
            <a:r>
              <a:rPr lang="ru-RU" dirty="0" err="1">
                <a:latin typeface="Times New Roman" pitchFamily="18" charset="0"/>
                <a:cs typeface="Times New Roman" pitchFamily="18" charset="0"/>
              </a:rPr>
              <a:t>дренажирование</a:t>
            </a:r>
            <a:r>
              <a:rPr lang="ru-RU" dirty="0">
                <a:latin typeface="Times New Roman" pitchFamily="18" charset="0"/>
                <a:cs typeface="Times New Roman" pitchFamily="18" charset="0"/>
              </a:rPr>
              <a:t>.</a:t>
            </a:r>
          </a:p>
          <a:p>
            <a:r>
              <a:rPr lang="ru-RU" b="1" i="1" dirty="0">
                <a:latin typeface="Times New Roman" pitchFamily="18" charset="0"/>
                <a:cs typeface="Times New Roman" pitchFamily="18" charset="0"/>
              </a:rPr>
              <a:t>Осложненные</a:t>
            </a:r>
            <a:r>
              <a:rPr lang="ru-RU" dirty="0">
                <a:latin typeface="Times New Roman" pitchFamily="18" charset="0"/>
                <a:cs typeface="Times New Roman" pitchFamily="18" charset="0"/>
              </a:rPr>
              <a:t> - хирургическая обработка, </a:t>
            </a:r>
            <a:r>
              <a:rPr lang="ru-RU" dirty="0" err="1">
                <a:latin typeface="Times New Roman" pitchFamily="18" charset="0"/>
                <a:cs typeface="Times New Roman" pitchFamily="18" charset="0"/>
              </a:rPr>
              <a:t>дренажирование</a:t>
            </a:r>
            <a:r>
              <a:rPr lang="ru-RU" dirty="0">
                <a:latin typeface="Times New Roman" pitchFamily="18" charset="0"/>
                <a:cs typeface="Times New Roman" pitchFamily="18" charset="0"/>
              </a:rPr>
              <a:t>, фиксация.</a:t>
            </a:r>
          </a:p>
          <a:p>
            <a:pPr>
              <a:buFont typeface="Arial" charset="0"/>
              <a:buNone/>
            </a:pPr>
            <a:endParaRPr lang="ru-RU" dirty="0">
              <a:latin typeface="Times New Roman" pitchFamily="18" charset="0"/>
              <a:cs typeface="Times New Roman" pitchFamily="18" charset="0"/>
            </a:endParaRPr>
          </a:p>
          <a:p>
            <a:pPr>
              <a:buFont typeface="Arial" charset="0"/>
              <a:buNone/>
            </a:pPr>
            <a:r>
              <a:rPr lang="ru-RU" b="1" i="1" dirty="0">
                <a:latin typeface="Times New Roman" pitchFamily="18" charset="0"/>
                <a:cs typeface="Times New Roman" pitchFamily="18" charset="0"/>
              </a:rPr>
              <a:t>Антибиотики широкого спектра, симптоматическая терапия, уход за раной. </a:t>
            </a:r>
          </a:p>
          <a:p>
            <a:endParaRPr lang="ru-RU" dirty="0"/>
          </a:p>
          <a:p>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Заголовок 1"/>
          <p:cNvSpPr>
            <a:spLocks noGrp="1"/>
          </p:cNvSpPr>
          <p:nvPr>
            <p:ph type="title"/>
          </p:nvPr>
        </p:nvSpPr>
        <p:spPr>
          <a:xfrm>
            <a:off x="428625" y="0"/>
            <a:ext cx="8229600" cy="1143000"/>
          </a:xfrm>
        </p:spPr>
        <p:txBody>
          <a:bodyPr/>
          <a:lstStyle/>
          <a:p>
            <a:r>
              <a:rPr lang="ru-RU" b="1">
                <a:latin typeface="Times New Roman" pitchFamily="18" charset="0"/>
                <a:cs typeface="Times New Roman" pitchFamily="18" charset="0"/>
              </a:rPr>
              <a:t>АРТРИТЫ/АРТРОЗЫ</a:t>
            </a:r>
          </a:p>
        </p:txBody>
      </p:sp>
      <p:pic>
        <p:nvPicPr>
          <p:cNvPr id="78851" name="Picture 2" descr="C:\Documents and Settings\Admin\Рабочий стол\ГАВМ\ЗАНЯТИЯ ПРАКТИКА И ЛЕКЦИИ\Болезни суставов\АРТРОЗ\артриты и артрозы.jpg"/>
          <p:cNvPicPr>
            <a:picLocks noGrp="1" noChangeAspect="1" noChangeArrowheads="1"/>
          </p:cNvPicPr>
          <p:nvPr>
            <p:ph idx="1"/>
          </p:nvPr>
        </p:nvPicPr>
        <p:blipFill>
          <a:blip r:embed="rId2" cstate="print"/>
          <a:srcRect/>
          <a:stretch>
            <a:fillRect/>
          </a:stretch>
        </p:blipFill>
        <p:spPr>
          <a:xfrm>
            <a:off x="665163" y="849313"/>
            <a:ext cx="7907337" cy="5794375"/>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0"/>
            <a:ext cx="8229600" cy="1143000"/>
          </a:xfrm>
        </p:spPr>
        <p:txBody>
          <a:bodyPr rtlCol="0">
            <a:normAutofit/>
          </a:bodyPr>
          <a:lstStyle/>
          <a:p>
            <a:pPr fontAlgn="auto">
              <a:spcAft>
                <a:spcPts val="0"/>
              </a:spcAft>
              <a:defRPr/>
            </a:pPr>
            <a:r>
              <a:rPr lang="ru-RU" dirty="0">
                <a:solidFill>
                  <a:srgbClr val="FF0000"/>
                </a:solidFill>
                <a:latin typeface="Times New Roman" pitchFamily="18" charset="0"/>
                <a:cs typeface="Times New Roman" pitchFamily="18" charset="0"/>
              </a:rPr>
              <a:t>Асептические артриты</a:t>
            </a:r>
          </a:p>
        </p:txBody>
      </p:sp>
      <p:pic>
        <p:nvPicPr>
          <p:cNvPr id="79875" name="Picture 2" descr="C:\Documents and Settings\Admin\Рабочий стол\ГАВМ\ЗАНЯТИЯ ПРАКТИКА И ЛЕКЦИИ\Болезни суставов\АРТРИТ 1.jpg"/>
          <p:cNvPicPr>
            <a:picLocks noGrp="1" noChangeAspect="1" noChangeArrowheads="1"/>
          </p:cNvPicPr>
          <p:nvPr>
            <p:ph idx="1"/>
          </p:nvPr>
        </p:nvPicPr>
        <p:blipFill>
          <a:blip r:embed="rId2" cstate="print"/>
          <a:srcRect/>
          <a:stretch>
            <a:fillRect/>
          </a:stretch>
        </p:blipFill>
        <p:spPr>
          <a:xfrm>
            <a:off x="642938" y="1143000"/>
            <a:ext cx="7766050" cy="57150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Содержимое 2"/>
          <p:cNvSpPr>
            <a:spLocks noGrp="1"/>
          </p:cNvSpPr>
          <p:nvPr>
            <p:ph idx="1"/>
          </p:nvPr>
        </p:nvSpPr>
        <p:spPr>
          <a:xfrm>
            <a:off x="214313" y="214313"/>
            <a:ext cx="8715375" cy="4525962"/>
          </a:xfrm>
        </p:spPr>
        <p:txBody>
          <a:bodyPr/>
          <a:lstStyle/>
          <a:p>
            <a:pPr algn="ctr">
              <a:buFont typeface="Arial" charset="0"/>
              <a:buNone/>
            </a:pPr>
            <a:r>
              <a:rPr lang="ru-RU" b="1" u="sng" dirty="0">
                <a:solidFill>
                  <a:srgbClr val="FF0000"/>
                </a:solidFill>
                <a:latin typeface="Times New Roman" pitchFamily="18" charset="0"/>
                <a:cs typeface="Times New Roman" pitchFamily="18" charset="0"/>
              </a:rPr>
              <a:t>Артрит</a:t>
            </a:r>
            <a:r>
              <a:rPr lang="ru-RU" dirty="0">
                <a:latin typeface="Times New Roman" pitchFamily="18" charset="0"/>
                <a:cs typeface="Times New Roman" pitchFamily="18" charset="0"/>
              </a:rPr>
              <a:t>  — </a:t>
            </a:r>
          </a:p>
          <a:p>
            <a:pPr>
              <a:buFont typeface="Arial" charset="0"/>
              <a:buNone/>
            </a:pPr>
            <a:r>
              <a:rPr lang="ru-RU" b="1" i="1" dirty="0">
                <a:latin typeface="Times New Roman" pitchFamily="18" charset="0"/>
                <a:cs typeface="Times New Roman" pitchFamily="18" charset="0"/>
              </a:rPr>
              <a:t>собирательное обозначение любых воспалительных болезней (поражений) суставов.</a:t>
            </a:r>
          </a:p>
          <a:p>
            <a:pPr>
              <a:buFont typeface="Arial" charset="0"/>
              <a:buNone/>
            </a:pP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Может</a:t>
            </a:r>
            <a:r>
              <a:rPr lang="ru-RU" dirty="0">
                <a:latin typeface="Times New Roman" pitchFamily="18" charset="0"/>
                <a:cs typeface="Times New Roman" pitchFamily="18" charset="0"/>
              </a:rPr>
              <a:t> быть основным заболеванием (например, спондилит) </a:t>
            </a:r>
          </a:p>
          <a:p>
            <a:pPr>
              <a:buFont typeface="Arial" charset="0"/>
              <a:buNone/>
            </a:pPr>
            <a:r>
              <a:rPr lang="ru-RU" b="1" dirty="0">
                <a:latin typeface="Times New Roman" pitchFamily="18" charset="0"/>
                <a:cs typeface="Times New Roman" pitchFamily="18" charset="0"/>
              </a:rPr>
              <a:t> -Или</a:t>
            </a:r>
            <a:r>
              <a:rPr lang="ru-RU" dirty="0">
                <a:latin typeface="Times New Roman" pitchFamily="18" charset="0"/>
                <a:cs typeface="Times New Roman" pitchFamily="18" charset="0"/>
              </a:rPr>
              <a:t> проявлением другого заболевания (например, ревматизма). </a:t>
            </a:r>
          </a:p>
          <a:p>
            <a:pPr algn="ctr">
              <a:buFont typeface="Arial" charset="0"/>
              <a:buNone/>
            </a:pPr>
            <a:r>
              <a:rPr lang="ru-RU" b="1" u="sng" dirty="0">
                <a:solidFill>
                  <a:srgbClr val="FF0000"/>
                </a:solidFill>
                <a:latin typeface="Times New Roman" pitchFamily="18" charset="0"/>
                <a:cs typeface="Times New Roman" pitchFamily="18" charset="0"/>
              </a:rPr>
              <a:t>Периартрит</a:t>
            </a:r>
            <a:r>
              <a:rPr lang="ru-RU" b="1" dirty="0">
                <a:latin typeface="Times New Roman" pitchFamily="18" charset="0"/>
                <a:cs typeface="Times New Roman" pitchFamily="18" charset="0"/>
              </a:rPr>
              <a:t> – </a:t>
            </a:r>
          </a:p>
          <a:p>
            <a:pPr>
              <a:buFont typeface="Arial" charset="0"/>
              <a:buNone/>
            </a:pPr>
            <a:r>
              <a:rPr lang="ru-RU" b="1" dirty="0">
                <a:latin typeface="Times New Roman" pitchFamily="18" charset="0"/>
                <a:cs typeface="Times New Roman" pitchFamily="18" charset="0"/>
              </a:rPr>
              <a:t>это воспаление околосуставных тканей</a:t>
            </a:r>
            <a:r>
              <a:rPr lang="ru-RU" i="1" dirty="0">
                <a:latin typeface="Times New Roman" pitchFamily="18" charset="0"/>
                <a:cs typeface="Times New Roman" pitchFamily="18" charset="0"/>
              </a:rPr>
              <a:t>. </a:t>
            </a:r>
            <a:r>
              <a:rPr lang="ru-RU" dirty="0">
                <a:latin typeface="Times New Roman" pitchFamily="18" charset="0"/>
                <a:cs typeface="Times New Roman" pitchFamily="18" charset="0"/>
              </a:rPr>
              <a:t>Данный процесс охватывает капсулу сустава, сухожилия, мышцы и связки, окружающие его.</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313"/>
            <a:ext cx="8229600" cy="5911850"/>
          </a:xfrm>
        </p:spPr>
        <p:txBody>
          <a:bodyPr rtlCol="0">
            <a:normAutofit lnSpcReduction="10000"/>
          </a:bodyPr>
          <a:lstStyle/>
          <a:p>
            <a:pPr algn="ctr" fontAlgn="auto">
              <a:spcAft>
                <a:spcPts val="0"/>
              </a:spcAft>
              <a:buFont typeface="Arial" pitchFamily="34" charset="0"/>
              <a:buNone/>
              <a:defRPr/>
            </a:pPr>
            <a:r>
              <a:rPr lang="ru-RU" b="1" dirty="0">
                <a:latin typeface="Times New Roman" pitchFamily="18" charset="0"/>
                <a:cs typeface="Times New Roman" pitchFamily="18" charset="0"/>
              </a:rPr>
              <a:t>Различают:</a:t>
            </a:r>
          </a:p>
          <a:p>
            <a:pPr fontAlgn="auto">
              <a:spcAft>
                <a:spcPts val="0"/>
              </a:spcAft>
              <a:buFont typeface="Arial" pitchFamily="34" charset="0"/>
              <a:buNone/>
              <a:defRPr/>
            </a:pPr>
            <a:r>
              <a:rPr lang="ru-RU" b="1" dirty="0">
                <a:latin typeface="Times New Roman" pitchFamily="18" charset="0"/>
                <a:cs typeface="Times New Roman" pitchFamily="18" charset="0"/>
              </a:rPr>
              <a:t>Асептический артрит </a:t>
            </a:r>
            <a:r>
              <a:rPr lang="ru-RU" dirty="0">
                <a:latin typeface="Times New Roman" pitchFamily="18" charset="0"/>
                <a:cs typeface="Times New Roman" pitchFamily="18" charset="0"/>
              </a:rPr>
              <a:t>– закрытые травмы и</a:t>
            </a:r>
          </a:p>
          <a:p>
            <a:pPr fontAlgn="auto">
              <a:spcAft>
                <a:spcPts val="0"/>
              </a:spcAft>
              <a:buFont typeface="Arial" pitchFamily="34" charset="0"/>
              <a:buNone/>
              <a:defRPr/>
            </a:pPr>
            <a:r>
              <a:rPr lang="ru-RU" dirty="0">
                <a:latin typeface="Times New Roman" pitchFamily="18" charset="0"/>
                <a:cs typeface="Times New Roman" pitchFamily="18" charset="0"/>
              </a:rPr>
              <a:t>обменные нарушения (например, при подагре)</a:t>
            </a:r>
          </a:p>
          <a:p>
            <a:pPr fontAlgn="auto">
              <a:spcAft>
                <a:spcPts val="0"/>
              </a:spcAft>
              <a:buFont typeface="Arial" pitchFamily="34" charset="0"/>
              <a:buNone/>
              <a:defRPr/>
            </a:pPr>
            <a:endParaRPr lang="ru-RU" b="1" dirty="0">
              <a:latin typeface="Times New Roman" pitchFamily="18" charset="0"/>
              <a:cs typeface="Times New Roman" pitchFamily="18" charset="0"/>
            </a:endParaRPr>
          </a:p>
          <a:p>
            <a:pPr fontAlgn="auto">
              <a:spcAft>
                <a:spcPts val="0"/>
              </a:spcAft>
              <a:buFont typeface="Arial" pitchFamily="34" charset="0"/>
              <a:buNone/>
              <a:defRPr/>
            </a:pPr>
            <a:r>
              <a:rPr lang="ru-RU" b="1" dirty="0">
                <a:latin typeface="Times New Roman" pitchFamily="18" charset="0"/>
                <a:cs typeface="Times New Roman" pitchFamily="18" charset="0"/>
              </a:rPr>
              <a:t>Гнойный артрит </a:t>
            </a:r>
            <a:r>
              <a:rPr lang="ru-RU" dirty="0">
                <a:latin typeface="Times New Roman" pitchFamily="18" charset="0"/>
                <a:cs typeface="Times New Roman" pitchFamily="18" charset="0"/>
              </a:rPr>
              <a:t>– открытые травмы осложненные инфекцией и системные инфекции (туберкулез, бруцеллез).</a:t>
            </a:r>
          </a:p>
          <a:p>
            <a:pPr fontAlgn="auto">
              <a:spcAft>
                <a:spcPts val="0"/>
              </a:spcAft>
              <a:buFont typeface="Arial" pitchFamily="34" charset="0"/>
              <a:buNone/>
              <a:defRPr/>
            </a:pPr>
            <a:endParaRPr lang="ru-RU" b="1" dirty="0">
              <a:latin typeface="Times New Roman" pitchFamily="18" charset="0"/>
              <a:cs typeface="Times New Roman" pitchFamily="18" charset="0"/>
            </a:endParaRPr>
          </a:p>
          <a:p>
            <a:pPr fontAlgn="auto">
              <a:spcAft>
                <a:spcPts val="0"/>
              </a:spcAft>
              <a:buFont typeface="Arial" pitchFamily="34" charset="0"/>
              <a:buNone/>
              <a:defRPr/>
            </a:pPr>
            <a:r>
              <a:rPr lang="ru-RU" b="1" dirty="0" err="1">
                <a:latin typeface="Times New Roman" pitchFamily="18" charset="0"/>
                <a:cs typeface="Times New Roman" pitchFamily="18" charset="0"/>
              </a:rPr>
              <a:t>Ревматойдный</a:t>
            </a:r>
            <a:r>
              <a:rPr lang="ru-RU" b="1" dirty="0">
                <a:latin typeface="Times New Roman" pitchFamily="18" charset="0"/>
                <a:cs typeface="Times New Roman" pitchFamily="18" charset="0"/>
              </a:rPr>
              <a:t> артрит </a:t>
            </a:r>
            <a:r>
              <a:rPr lang="ru-RU" dirty="0">
                <a:latin typeface="Times New Roman" pitchFamily="18" charset="0"/>
                <a:cs typeface="Times New Roman" pitchFamily="18" charset="0"/>
              </a:rPr>
              <a:t>– (аллергии, аутоиммунные реакции)</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Admin\Рабочий стол\ГАВМ\ЗАНЯТИЯ ПРАКТИКА И ЛЕКЦИИ\Болезни суставов\Классиф суставов 4.jpg"/>
          <p:cNvPicPr>
            <a:picLocks noGrp="1" noChangeAspect="1" noChangeArrowheads="1"/>
          </p:cNvPicPr>
          <p:nvPr>
            <p:ph idx="1"/>
          </p:nvPr>
        </p:nvPicPr>
        <p:blipFill>
          <a:blip r:embed="rId2" cstate="print"/>
          <a:srcRect/>
          <a:stretch>
            <a:fillRect/>
          </a:stretch>
        </p:blipFill>
        <p:spPr>
          <a:xfrm>
            <a:off x="-17463" y="428625"/>
            <a:ext cx="9161463" cy="5957888"/>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Заголовок 1"/>
          <p:cNvSpPr>
            <a:spLocks noGrp="1"/>
          </p:cNvSpPr>
          <p:nvPr>
            <p:ph type="title"/>
          </p:nvPr>
        </p:nvSpPr>
        <p:spPr/>
        <p:txBody>
          <a:bodyPr/>
          <a:lstStyle/>
          <a:p>
            <a:r>
              <a:rPr lang="ru-RU" b="1" dirty="0">
                <a:solidFill>
                  <a:srgbClr val="FF0000"/>
                </a:solidFill>
                <a:latin typeface="Times New Roman" pitchFamily="18" charset="0"/>
                <a:cs typeface="Times New Roman" pitchFamily="18" charset="0"/>
              </a:rPr>
              <a:t>ЭТИОЛОГИЯ АРТРИТА</a:t>
            </a:r>
          </a:p>
        </p:txBody>
      </p:sp>
      <p:sp>
        <p:nvSpPr>
          <p:cNvPr id="82947" name="Содержимое 2"/>
          <p:cNvSpPr>
            <a:spLocks noGrp="1"/>
          </p:cNvSpPr>
          <p:nvPr>
            <p:ph idx="1"/>
          </p:nvPr>
        </p:nvSpPr>
        <p:spPr>
          <a:xfrm>
            <a:off x="0" y="1600200"/>
            <a:ext cx="9144000" cy="4525963"/>
          </a:xfrm>
        </p:spPr>
        <p:txBody>
          <a:bodyPr/>
          <a:lstStyle/>
          <a:p>
            <a:pPr algn="ctr">
              <a:buFont typeface="Arial" charset="0"/>
              <a:buNone/>
            </a:pPr>
            <a:r>
              <a:rPr lang="ru-RU" sz="4400" dirty="0">
                <a:latin typeface="Times New Roman" pitchFamily="18" charset="0"/>
                <a:cs typeface="Times New Roman" pitchFamily="18" charset="0"/>
              </a:rPr>
              <a:t>- ТРАВМЫ</a:t>
            </a:r>
          </a:p>
          <a:p>
            <a:pPr algn="ctr">
              <a:buFont typeface="Arial" charset="0"/>
              <a:buNone/>
            </a:pPr>
            <a:r>
              <a:rPr lang="ru-RU" sz="4400" dirty="0">
                <a:latin typeface="Times New Roman" pitchFamily="18" charset="0"/>
                <a:cs typeface="Times New Roman" pitchFamily="18" charset="0"/>
              </a:rPr>
              <a:t>- ГИПЕРСЕНСЕИБИЛИЗАЦИЯ</a:t>
            </a:r>
          </a:p>
          <a:p>
            <a:pPr algn="ctr">
              <a:buFont typeface="Arial" charset="0"/>
              <a:buNone/>
            </a:pPr>
            <a:r>
              <a:rPr lang="ru-RU" sz="4400" dirty="0">
                <a:latin typeface="Times New Roman" pitchFamily="18" charset="0"/>
                <a:cs typeface="Times New Roman" pitchFamily="18" charset="0"/>
              </a:rPr>
              <a:t>- НАРУШЕНИЕ ОБМЕНА ВЕЩЕСТВ</a:t>
            </a:r>
          </a:p>
          <a:p>
            <a:pPr>
              <a:buFont typeface="Arial" charset="0"/>
              <a:buNone/>
            </a:pPr>
            <a:endParaRPr lang="ru-R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Заголовок 1"/>
          <p:cNvSpPr>
            <a:spLocks noGrp="1"/>
          </p:cNvSpPr>
          <p:nvPr>
            <p:ph type="title"/>
          </p:nvPr>
        </p:nvSpPr>
        <p:spPr>
          <a:xfrm>
            <a:off x="500063" y="0"/>
            <a:ext cx="8229600" cy="1143000"/>
          </a:xfrm>
        </p:spPr>
        <p:txBody>
          <a:bodyPr/>
          <a:lstStyle/>
          <a:p>
            <a:r>
              <a:rPr lang="ru-RU" b="1" dirty="0">
                <a:solidFill>
                  <a:srgbClr val="FF0000"/>
                </a:solidFill>
                <a:latin typeface="Times New Roman" pitchFamily="18" charset="0"/>
                <a:cs typeface="Times New Roman" pitchFamily="18" charset="0"/>
              </a:rPr>
              <a:t>ПАТОГЕНЕЗ АРТРИТА</a:t>
            </a:r>
          </a:p>
        </p:txBody>
      </p:sp>
      <p:sp>
        <p:nvSpPr>
          <p:cNvPr id="83971" name="Содержимое 2"/>
          <p:cNvSpPr>
            <a:spLocks noGrp="1"/>
          </p:cNvSpPr>
          <p:nvPr>
            <p:ph idx="1"/>
          </p:nvPr>
        </p:nvSpPr>
        <p:spPr>
          <a:xfrm>
            <a:off x="0" y="1143000"/>
            <a:ext cx="9144000" cy="4983163"/>
          </a:xfrm>
        </p:spPr>
        <p:txBody>
          <a:bodyPr/>
          <a:lstStyle/>
          <a:p>
            <a:pPr algn="ctr">
              <a:buFont typeface="Arial" charset="0"/>
              <a:buNone/>
            </a:pPr>
            <a:r>
              <a:rPr lang="ru-RU" dirty="0">
                <a:latin typeface="Times New Roman" pitchFamily="18" charset="0"/>
                <a:cs typeface="Times New Roman" pitchFamily="18" charset="0"/>
              </a:rPr>
              <a:t>ОБУСЛОВЛЕН ФЛОГОГЕННЫМ ФАКТОРОМ И МЕХАНИЗМОМ ФОСПАЛИТЕЛЬНОЙ РЕАКЦИИ</a:t>
            </a:r>
          </a:p>
          <a:p>
            <a:pPr algn="ctr">
              <a:buFont typeface="Arial" charset="0"/>
              <a:buNone/>
            </a:pPr>
            <a:endParaRPr lang="ru-RU" dirty="0">
              <a:latin typeface="Times New Roman" pitchFamily="18" charset="0"/>
              <a:cs typeface="Times New Roman" pitchFamily="18" charset="0"/>
            </a:endParaRPr>
          </a:p>
          <a:p>
            <a:pPr algn="ctr">
              <a:buFont typeface="Arial" charset="0"/>
              <a:buNone/>
            </a:pPr>
            <a:r>
              <a:rPr lang="ru-RU" dirty="0">
                <a:latin typeface="Times New Roman" pitchFamily="18" charset="0"/>
                <a:cs typeface="Times New Roman" pitchFamily="18" charset="0"/>
              </a:rPr>
              <a:t>В ОСНОВЕ ВСЕГДА ЛЕЖАТ  ГУМОРАЛЬНЫЕ И КЛЕТОЧНЫЕ РЕАКЦИИ ВОСПАЛЕНИЯ</a:t>
            </a:r>
          </a:p>
          <a:p>
            <a:pPr algn="ctr">
              <a:buFont typeface="Arial" charset="0"/>
              <a:buNone/>
            </a:pPr>
            <a:endParaRPr lang="ru-RU" dirty="0">
              <a:latin typeface="Times New Roman" pitchFamily="18" charset="0"/>
              <a:cs typeface="Times New Roman" pitchFamily="18" charset="0"/>
            </a:endParaRPr>
          </a:p>
          <a:p>
            <a:pPr algn="ctr">
              <a:buFont typeface="Arial" charset="0"/>
              <a:buNone/>
            </a:pPr>
            <a:r>
              <a:rPr lang="ru-RU" dirty="0">
                <a:solidFill>
                  <a:srgbClr val="FF0000"/>
                </a:solidFill>
                <a:latin typeface="Times New Roman" pitchFamily="18" charset="0"/>
                <a:cs typeface="Times New Roman" pitchFamily="18" charset="0"/>
              </a:rPr>
              <a:t>ПОМНИТЕ ЧТО ТАКОЕ </a:t>
            </a:r>
            <a:r>
              <a:rPr lang="ru-RU" b="1" dirty="0">
                <a:solidFill>
                  <a:srgbClr val="FF0000"/>
                </a:solidFill>
                <a:latin typeface="Times New Roman" pitchFamily="18" charset="0"/>
                <a:cs typeface="Times New Roman" pitchFamily="18" charset="0"/>
              </a:rPr>
              <a:t>ВОСПАЛЕНИЕ</a:t>
            </a:r>
            <a:r>
              <a:rPr lang="ru-RU" dirty="0">
                <a:solidFill>
                  <a:srgbClr val="FF0000"/>
                </a:solidFill>
                <a:latin typeface="Times New Roman" pitchFamily="18" charset="0"/>
                <a:cs typeface="Times New Roman" pitchFamily="18" charset="0"/>
              </a:rPr>
              <a:t> ЕГО МЕХАНИЗМЫ И СИМПТОМЫ!!!</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13" y="357188"/>
            <a:ext cx="8715375" cy="6215062"/>
          </a:xfrm>
        </p:spPr>
        <p:txBody>
          <a:bodyPr rtlCol="0">
            <a:normAutofit fontScale="92500"/>
          </a:bodyPr>
          <a:lstStyle/>
          <a:p>
            <a:pPr fontAlgn="auto">
              <a:spcAft>
                <a:spcPts val="0"/>
              </a:spcAft>
              <a:buFont typeface="Arial" pitchFamily="34" charset="0"/>
              <a:buNone/>
              <a:defRPr/>
            </a:pPr>
            <a:r>
              <a:rPr lang="ru-RU" b="1" dirty="0">
                <a:latin typeface="Times New Roman" pitchFamily="18" charset="0"/>
                <a:cs typeface="Times New Roman" pitchFamily="18" charset="0"/>
              </a:rPr>
              <a:t>Ревматоидный артрит</a:t>
            </a:r>
            <a:r>
              <a:rPr lang="ru-RU" dirty="0">
                <a:latin typeface="Times New Roman" pitchFamily="18" charset="0"/>
                <a:cs typeface="Times New Roman" pitchFamily="18" charset="0"/>
              </a:rPr>
              <a:t>  — это системное заболевание соединительной ткани с преимущественным поражением мелких суставов по типу эрозивно-деструктивного полиартрита неясной этиологии со сложным аутоиммунным патогенезом.</a:t>
            </a:r>
          </a:p>
          <a:p>
            <a:pPr fontAlgn="auto">
              <a:spcAft>
                <a:spcPts val="0"/>
              </a:spcAft>
              <a:buFont typeface="Arial" pitchFamily="34" charset="0"/>
              <a:buNone/>
              <a:defRPr/>
            </a:pPr>
            <a:r>
              <a:rPr lang="ru-RU" b="1" dirty="0" err="1">
                <a:latin typeface="Times New Roman" pitchFamily="18" charset="0"/>
                <a:cs typeface="Times New Roman" pitchFamily="18" charset="0"/>
              </a:rPr>
              <a:t>Ревматоидный</a:t>
            </a:r>
            <a:r>
              <a:rPr lang="ru-RU" b="1" dirty="0">
                <a:latin typeface="Times New Roman" pitchFamily="18" charset="0"/>
                <a:cs typeface="Times New Roman" pitchFamily="18" charset="0"/>
              </a:rPr>
              <a:t> артрит </a:t>
            </a:r>
            <a:r>
              <a:rPr lang="ru-RU" dirty="0">
                <a:latin typeface="Times New Roman" pitchFamily="18" charset="0"/>
                <a:cs typeface="Times New Roman" pitchFamily="18" charset="0"/>
              </a:rPr>
              <a:t>относится к аутоиммунным заболеваниям. Для этой группы заболеваний характерно поведение клеток-защитников — лимфоцитов. Они, вместо того, чтобы активно диагностировать чужеродные бактерии, грибы, вирусы, и уничтожать их, начинают атаковать собственные здоровые клетки.</a:t>
            </a:r>
          </a:p>
          <a:p>
            <a:pPr fontAlgn="auto">
              <a:spcAft>
                <a:spcPts val="0"/>
              </a:spcAft>
              <a:buFont typeface="Arial" pitchFamily="34" charset="0"/>
              <a:buNone/>
              <a:defRPr/>
            </a:pPr>
            <a:endParaRPr lang="ru-RU"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Documents and Settings\Admin\Рабочий стол\ГАВМ\ЗАНЯТИЯ ПРАКТИКА И ЛЕКЦИИ\Болезни суставов\артрит\артрит 1.png"/>
          <p:cNvPicPr>
            <a:picLocks noGrp="1" noChangeAspect="1" noChangeArrowheads="1"/>
          </p:cNvPicPr>
          <p:nvPr>
            <p:ph idx="1"/>
          </p:nvPr>
        </p:nvPicPr>
        <p:blipFill>
          <a:blip r:embed="rId2" cstate="print"/>
          <a:srcRect/>
          <a:stretch>
            <a:fillRect/>
          </a:stretch>
        </p:blipFill>
        <p:spPr>
          <a:xfrm>
            <a:off x="190500" y="1143000"/>
            <a:ext cx="8953500" cy="5000625"/>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descr="C:\Documents and Settings\Admin\Рабочий стол\ГАВМ\ЗАНЯТИЯ ПРАКТИКА И ЛЕКЦИИ\Болезни суставов\артрит\ревматойдный артрит.jpg"/>
          <p:cNvPicPr>
            <a:picLocks noGrp="1" noChangeAspect="1" noChangeArrowheads="1"/>
          </p:cNvPicPr>
          <p:nvPr>
            <p:ph idx="1"/>
          </p:nvPr>
        </p:nvPicPr>
        <p:blipFill>
          <a:blip r:embed="rId2" cstate="print"/>
          <a:srcRect/>
          <a:stretch>
            <a:fillRect/>
          </a:stretch>
        </p:blipFill>
        <p:spPr>
          <a:xfrm>
            <a:off x="0" y="0"/>
            <a:ext cx="9134475" cy="6572250"/>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Прямоугольник 3"/>
          <p:cNvSpPr>
            <a:spLocks noChangeArrowheads="1"/>
          </p:cNvSpPr>
          <p:nvPr/>
        </p:nvSpPr>
        <p:spPr bwMode="auto">
          <a:xfrm>
            <a:off x="500063" y="1500188"/>
            <a:ext cx="8215312" cy="7478712"/>
          </a:xfrm>
          <a:prstGeom prst="rect">
            <a:avLst/>
          </a:prstGeom>
          <a:noFill/>
          <a:ln w="9525">
            <a:noFill/>
            <a:miter lim="800000"/>
            <a:headEnd/>
            <a:tailEnd/>
          </a:ln>
        </p:spPr>
        <p:txBody>
          <a:bodyPr>
            <a:spAutoFit/>
          </a:bodyPr>
          <a:lstStyle/>
          <a:p>
            <a:pPr algn="ctr"/>
            <a:r>
              <a:rPr lang="ru-RU" sz="4000" b="1" u="sng">
                <a:latin typeface="Times New Roman" pitchFamily="18" charset="0"/>
                <a:cs typeface="Times New Roman" pitchFamily="18" charset="0"/>
              </a:rPr>
              <a:t>Протекает артрит</a:t>
            </a:r>
            <a:r>
              <a:rPr lang="ru-RU" sz="4000">
                <a:latin typeface="Times New Roman" pitchFamily="18" charset="0"/>
                <a:cs typeface="Times New Roman" pitchFamily="18" charset="0"/>
              </a:rPr>
              <a:t>:</a:t>
            </a:r>
          </a:p>
          <a:p>
            <a:pPr algn="ctr"/>
            <a:endParaRPr lang="ru-RU" sz="4000">
              <a:latin typeface="Times New Roman" pitchFamily="18" charset="0"/>
              <a:cs typeface="Times New Roman" pitchFamily="18" charset="0"/>
            </a:endParaRPr>
          </a:p>
          <a:p>
            <a:r>
              <a:rPr lang="ru-RU" sz="4000">
                <a:latin typeface="Times New Roman" pitchFamily="18" charset="0"/>
                <a:cs typeface="Times New Roman" pitchFamily="18" charset="0"/>
              </a:rPr>
              <a:t> - в </a:t>
            </a:r>
            <a:r>
              <a:rPr lang="ru-RU" sz="4000" u="sng">
                <a:latin typeface="Times New Roman" pitchFamily="18" charset="0"/>
                <a:cs typeface="Times New Roman" pitchFamily="18" charset="0"/>
              </a:rPr>
              <a:t>острой</a:t>
            </a:r>
            <a:r>
              <a:rPr lang="ru-RU" sz="4000">
                <a:latin typeface="Times New Roman" pitchFamily="18" charset="0"/>
                <a:cs typeface="Times New Roman" pitchFamily="18" charset="0"/>
              </a:rPr>
              <a:t> и </a:t>
            </a:r>
            <a:r>
              <a:rPr lang="ru-RU" sz="4000" u="sng">
                <a:latin typeface="Times New Roman" pitchFamily="18" charset="0"/>
                <a:cs typeface="Times New Roman" pitchFamily="18" charset="0"/>
              </a:rPr>
              <a:t>хронической</a:t>
            </a:r>
            <a:r>
              <a:rPr lang="ru-RU" sz="4000">
                <a:latin typeface="Times New Roman" pitchFamily="18" charset="0"/>
                <a:cs typeface="Times New Roman" pitchFamily="18" charset="0"/>
              </a:rPr>
              <a:t> формах</a:t>
            </a:r>
          </a:p>
          <a:p>
            <a:r>
              <a:rPr lang="ru-RU" sz="4000">
                <a:latin typeface="Times New Roman" pitchFamily="18" charset="0"/>
                <a:cs typeface="Times New Roman" pitchFamily="18" charset="0"/>
              </a:rPr>
              <a:t> </a:t>
            </a:r>
          </a:p>
          <a:p>
            <a:r>
              <a:rPr lang="ru-RU" sz="4000">
                <a:latin typeface="Times New Roman" pitchFamily="18" charset="0"/>
                <a:cs typeface="Times New Roman" pitchFamily="18" charset="0"/>
              </a:rPr>
              <a:t>-  с поражением </a:t>
            </a:r>
            <a:r>
              <a:rPr lang="ru-RU" sz="4000" u="sng">
                <a:latin typeface="Times New Roman" pitchFamily="18" charset="0"/>
                <a:cs typeface="Times New Roman" pitchFamily="18" charset="0"/>
              </a:rPr>
              <a:t>одного</a:t>
            </a:r>
            <a:r>
              <a:rPr lang="ru-RU" sz="4000">
                <a:latin typeface="Times New Roman" pitchFamily="18" charset="0"/>
                <a:cs typeface="Times New Roman" pitchFamily="18" charset="0"/>
              </a:rPr>
              <a:t> или нескольких (</a:t>
            </a:r>
            <a:r>
              <a:rPr lang="ru-RU" sz="4000" u="sng">
                <a:latin typeface="Times New Roman" pitchFamily="18" charset="0"/>
                <a:cs typeface="Times New Roman" pitchFamily="18" charset="0"/>
              </a:rPr>
              <a:t>полиартрит</a:t>
            </a:r>
            <a:r>
              <a:rPr lang="ru-RU" sz="4000">
                <a:latin typeface="Times New Roman" pitchFamily="18" charset="0"/>
                <a:cs typeface="Times New Roman" pitchFamily="18" charset="0"/>
              </a:rPr>
              <a:t>) суставов.</a:t>
            </a:r>
          </a:p>
          <a:p>
            <a:endParaRPr lang="ru-RU" sz="4000">
              <a:latin typeface="Times New Roman" pitchFamily="18" charset="0"/>
              <a:cs typeface="Times New Roman" pitchFamily="18" charset="0"/>
            </a:endParaRPr>
          </a:p>
          <a:p>
            <a:endParaRPr lang="ru-RU" sz="4000">
              <a:latin typeface="Times New Roman" pitchFamily="18" charset="0"/>
              <a:cs typeface="Times New Roman" pitchFamily="18" charset="0"/>
            </a:endParaRPr>
          </a:p>
          <a:p>
            <a:endParaRPr lang="ru-RU" sz="4000">
              <a:latin typeface="Times New Roman" pitchFamily="18" charset="0"/>
              <a:cs typeface="Times New Roman" pitchFamily="18" charset="0"/>
            </a:endParaRPr>
          </a:p>
          <a:p>
            <a:endParaRPr lang="ru-RU" sz="4000">
              <a:latin typeface="Times New Roman" pitchFamily="18" charset="0"/>
              <a:cs typeface="Times New Roman" pitchFamily="18" charset="0"/>
            </a:endParaRPr>
          </a:p>
          <a:p>
            <a:endParaRPr lang="ru-RU" sz="4000">
              <a:latin typeface="Times New Roman" pitchFamily="18" charset="0"/>
              <a:cs typeface="Times New Roman" pitchFamily="18" charset="0"/>
            </a:endParaRPr>
          </a:p>
          <a:p>
            <a:r>
              <a:rPr lang="ru-RU" sz="4000">
                <a:latin typeface="Times New Roman" pitchFamily="18" charset="0"/>
                <a:cs typeface="Times New Roman" pitchFamily="18" charset="0"/>
              </a:rPr>
              <a:t> </a:t>
            </a:r>
            <a:endParaRPr lang="ru-RU" sz="4000">
              <a:latin typeface="Calibri"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Заголовок 1"/>
          <p:cNvSpPr>
            <a:spLocks noGrp="1"/>
          </p:cNvSpPr>
          <p:nvPr>
            <p:ph type="title"/>
          </p:nvPr>
        </p:nvSpPr>
        <p:spPr/>
        <p:txBody>
          <a:bodyPr/>
          <a:lstStyle/>
          <a:p>
            <a:r>
              <a:rPr lang="ru-RU" dirty="0">
                <a:solidFill>
                  <a:srgbClr val="FF0000"/>
                </a:solidFill>
                <a:latin typeface="Times New Roman" pitchFamily="18" charset="0"/>
                <a:cs typeface="Times New Roman" pitchFamily="18" charset="0"/>
              </a:rPr>
              <a:t>Гнойный артрит</a:t>
            </a:r>
          </a:p>
        </p:txBody>
      </p:sp>
      <p:sp>
        <p:nvSpPr>
          <p:cNvPr id="91139" name="Содержимое 2"/>
          <p:cNvSpPr>
            <a:spLocks noGrp="1"/>
          </p:cNvSpPr>
          <p:nvPr>
            <p:ph idx="1"/>
          </p:nvPr>
        </p:nvSpPr>
        <p:spPr>
          <a:xfrm>
            <a:off x="457200" y="1600200"/>
            <a:ext cx="8229600" cy="4972050"/>
          </a:xfrm>
        </p:spPr>
        <p:txBody>
          <a:bodyPr/>
          <a:lstStyle/>
          <a:p>
            <a:pPr algn="ctr">
              <a:buFont typeface="Arial" charset="0"/>
              <a:buNone/>
            </a:pPr>
            <a:r>
              <a:rPr lang="ru-RU" b="1" dirty="0">
                <a:latin typeface="Times New Roman" pitchFamily="18" charset="0"/>
                <a:cs typeface="Times New Roman" pitchFamily="18" charset="0"/>
              </a:rPr>
              <a:t>Гнойный артрит</a:t>
            </a:r>
            <a:r>
              <a:rPr lang="ru-RU" dirty="0">
                <a:latin typeface="Times New Roman" pitchFamily="18" charset="0"/>
                <a:cs typeface="Times New Roman" pitchFamily="18" charset="0"/>
              </a:rPr>
              <a:t> – </a:t>
            </a:r>
          </a:p>
          <a:p>
            <a:pPr>
              <a:buFont typeface="Arial" charset="0"/>
              <a:buNone/>
            </a:pPr>
            <a:r>
              <a:rPr lang="ru-RU" dirty="0">
                <a:latin typeface="Times New Roman" pitchFamily="18" charset="0"/>
                <a:cs typeface="Times New Roman" pitchFamily="18" charset="0"/>
              </a:rPr>
              <a:t> - воспаление всех структур сустава, вызываемое гноеродной микрофлорой. </a:t>
            </a:r>
          </a:p>
          <a:p>
            <a:pPr>
              <a:buFont typeface="Arial" charset="0"/>
              <a:buNone/>
            </a:pPr>
            <a:r>
              <a:rPr lang="ru-RU" dirty="0">
                <a:latin typeface="Times New Roman" pitchFamily="18" charset="0"/>
                <a:cs typeface="Times New Roman" pitchFamily="18" charset="0"/>
              </a:rPr>
              <a:t> </a:t>
            </a:r>
          </a:p>
          <a:p>
            <a:pPr algn="ctr">
              <a:buFont typeface="Arial" charset="0"/>
              <a:buNone/>
            </a:pPr>
            <a:r>
              <a:rPr lang="ru-RU" b="1" dirty="0">
                <a:latin typeface="Times New Roman" pitchFamily="18" charset="0"/>
                <a:cs typeface="Times New Roman" pitchFamily="18" charset="0"/>
              </a:rPr>
              <a:t>Этиология</a:t>
            </a:r>
            <a:endParaRPr lang="ru-RU" dirty="0">
              <a:latin typeface="Times New Roman" pitchFamily="18" charset="0"/>
              <a:cs typeface="Times New Roman" pitchFamily="18" charset="0"/>
            </a:endParaRPr>
          </a:p>
          <a:p>
            <a:pPr>
              <a:buFont typeface="Arial" charset="0"/>
              <a:buNone/>
            </a:pPr>
            <a:r>
              <a:rPr lang="ru-RU" dirty="0">
                <a:latin typeface="Times New Roman" pitchFamily="18" charset="0"/>
                <a:cs typeface="Times New Roman" pitchFamily="18" charset="0"/>
              </a:rPr>
              <a:t>   Обычно в качестве возбудителей выступают стрептококки и стафилококки, реже гнойный процесс развивается вследствие жизнедеятельности других бактерий. </a:t>
            </a:r>
          </a:p>
          <a:p>
            <a:endParaRPr lang="ru-RU"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Содержимое 2"/>
          <p:cNvSpPr>
            <a:spLocks noGrp="1"/>
          </p:cNvSpPr>
          <p:nvPr>
            <p:ph idx="1"/>
          </p:nvPr>
        </p:nvSpPr>
        <p:spPr>
          <a:xfrm>
            <a:off x="179512" y="428625"/>
            <a:ext cx="8712968" cy="6143625"/>
          </a:xfrm>
        </p:spPr>
        <p:txBody>
          <a:bodyPr/>
          <a:lstStyle/>
          <a:p>
            <a:pPr algn="ctr">
              <a:buFont typeface="Arial" charset="0"/>
              <a:buNone/>
            </a:pPr>
            <a:r>
              <a:rPr lang="ru-RU" sz="4000" b="1" dirty="0">
                <a:solidFill>
                  <a:srgbClr val="FF0000"/>
                </a:solidFill>
                <a:latin typeface="Times New Roman" pitchFamily="18" charset="0"/>
                <a:cs typeface="Times New Roman" pitchFamily="18" charset="0"/>
              </a:rPr>
              <a:t>Патогенез</a:t>
            </a:r>
            <a:endParaRPr lang="ru-RU" sz="4000" dirty="0">
              <a:solidFill>
                <a:srgbClr val="FF0000"/>
              </a:solidFill>
              <a:latin typeface="Times New Roman" pitchFamily="18" charset="0"/>
              <a:cs typeface="Times New Roman" pitchFamily="18" charset="0"/>
            </a:endParaRPr>
          </a:p>
          <a:p>
            <a:pPr>
              <a:buFont typeface="Arial" charset="0"/>
              <a:buNone/>
            </a:pPr>
            <a:r>
              <a:rPr lang="ru-RU" dirty="0">
                <a:latin typeface="Times New Roman" pitchFamily="18" charset="0"/>
                <a:cs typeface="Times New Roman" pitchFamily="18" charset="0"/>
              </a:rPr>
              <a:t>   Причиной болезни может стать проникновение микробов через рану или отверстие от пункционной иглы – </a:t>
            </a:r>
            <a:r>
              <a:rPr lang="ru-RU" b="1" dirty="0">
                <a:latin typeface="Times New Roman" pitchFamily="18" charset="0"/>
                <a:cs typeface="Times New Roman" pitchFamily="18" charset="0"/>
              </a:rPr>
              <a:t>ПЕРВИЧНЫЙ ГНОЙНЫЙ АРТРИТ</a:t>
            </a:r>
          </a:p>
          <a:p>
            <a:pPr>
              <a:buFont typeface="Arial" charset="0"/>
              <a:buNone/>
            </a:pPr>
            <a:endParaRPr lang="ru-RU" dirty="0">
              <a:latin typeface="Times New Roman" pitchFamily="18" charset="0"/>
              <a:cs typeface="Times New Roman" pitchFamily="18" charset="0"/>
            </a:endParaRPr>
          </a:p>
          <a:p>
            <a:pPr>
              <a:buFont typeface="Arial" charset="0"/>
              <a:buNone/>
            </a:pPr>
            <a:r>
              <a:rPr lang="ru-RU" dirty="0">
                <a:latin typeface="Times New Roman" pitchFamily="18" charset="0"/>
                <a:cs typeface="Times New Roman" pitchFamily="18" charset="0"/>
              </a:rPr>
              <a:t>    Кроме того, инфекционный агент может попадать в полость сустава контактно (через окружающие ткани), </a:t>
            </a:r>
            <a:r>
              <a:rPr lang="ru-RU" dirty="0" err="1">
                <a:latin typeface="Times New Roman" pitchFamily="18" charset="0"/>
                <a:cs typeface="Times New Roman" pitchFamily="18" charset="0"/>
              </a:rPr>
              <a:t>лимфогенным</a:t>
            </a:r>
            <a:r>
              <a:rPr lang="ru-RU" dirty="0">
                <a:latin typeface="Times New Roman" pitchFamily="18" charset="0"/>
                <a:cs typeface="Times New Roman" pitchFamily="18" charset="0"/>
              </a:rPr>
              <a:t> и гематогенным путем – </a:t>
            </a:r>
            <a:r>
              <a:rPr lang="ru-RU" b="1" dirty="0">
                <a:latin typeface="Times New Roman" pitchFamily="18" charset="0"/>
                <a:cs typeface="Times New Roman" pitchFamily="18" charset="0"/>
              </a:rPr>
              <a:t>ВТОРИЧНЫЙ ГНОЙНЫЙ АРТРИТ</a:t>
            </a:r>
            <a:r>
              <a:rPr lang="ru-RU" dirty="0">
                <a:latin typeface="Times New Roman" pitchFamily="18" charset="0"/>
                <a:cs typeface="Times New Roman" pitchFamily="18" charset="0"/>
              </a:rPr>
              <a:t>. </a:t>
            </a:r>
          </a:p>
          <a:p>
            <a:endParaRPr lang="ru-RU"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Содержимое 2"/>
          <p:cNvSpPr>
            <a:spLocks noGrp="1"/>
          </p:cNvSpPr>
          <p:nvPr>
            <p:ph idx="1"/>
          </p:nvPr>
        </p:nvSpPr>
        <p:spPr>
          <a:xfrm>
            <a:off x="179512" y="214313"/>
            <a:ext cx="8784976" cy="6286500"/>
          </a:xfrm>
        </p:spPr>
        <p:txBody>
          <a:bodyPr/>
          <a:lstStyle/>
          <a:p>
            <a:pPr algn="ctr">
              <a:buFont typeface="Arial" charset="0"/>
              <a:buNone/>
            </a:pPr>
            <a:r>
              <a:rPr lang="ru-RU" b="1" dirty="0">
                <a:solidFill>
                  <a:srgbClr val="FF0000"/>
                </a:solidFill>
                <a:latin typeface="Times New Roman" pitchFamily="18" charset="0"/>
                <a:cs typeface="Times New Roman" pitchFamily="18" charset="0"/>
              </a:rPr>
              <a:t>Клинические признаки</a:t>
            </a:r>
            <a:endParaRPr lang="ru-RU" dirty="0">
              <a:solidFill>
                <a:srgbClr val="FF0000"/>
              </a:solidFill>
              <a:latin typeface="Times New Roman" pitchFamily="18" charset="0"/>
              <a:cs typeface="Times New Roman" pitchFamily="18" charset="0"/>
            </a:endParaRPr>
          </a:p>
          <a:p>
            <a:pPr>
              <a:buFont typeface="Arial" charset="0"/>
              <a:buNone/>
            </a:pPr>
            <a:r>
              <a:rPr lang="ru-RU" dirty="0">
                <a:latin typeface="Times New Roman" pitchFamily="18" charset="0"/>
                <a:cs typeface="Times New Roman" pitchFamily="18" charset="0"/>
              </a:rPr>
              <a:t>   Заболевание проявляется отеком, резкими болями, нарушением функции, местным повышением температуры, а также выраженными симптомами общей интоксикации. </a:t>
            </a:r>
          </a:p>
          <a:p>
            <a:pPr algn="ctr">
              <a:buFont typeface="Arial" charset="0"/>
              <a:buNone/>
            </a:pPr>
            <a:r>
              <a:rPr lang="ru-RU" b="1" dirty="0">
                <a:solidFill>
                  <a:srgbClr val="FF0000"/>
                </a:solidFill>
                <a:latin typeface="Times New Roman" pitchFamily="18" charset="0"/>
                <a:cs typeface="Times New Roman" pitchFamily="18" charset="0"/>
              </a:rPr>
              <a:t>Диагностика</a:t>
            </a:r>
            <a:endParaRPr lang="ru-RU" dirty="0">
              <a:solidFill>
                <a:srgbClr val="FF0000"/>
              </a:solidFill>
              <a:latin typeface="Times New Roman" pitchFamily="18" charset="0"/>
              <a:cs typeface="Times New Roman" pitchFamily="18" charset="0"/>
            </a:endParaRPr>
          </a:p>
          <a:p>
            <a:pPr>
              <a:buFont typeface="Arial" charset="0"/>
              <a:buNone/>
            </a:pPr>
            <a:r>
              <a:rPr lang="ru-RU" dirty="0">
                <a:latin typeface="Times New Roman" pitchFamily="18" charset="0"/>
                <a:cs typeface="Times New Roman" pitchFamily="18" charset="0"/>
              </a:rPr>
              <a:t>    Диагноз устанавливается на основании симптомов и данных инструментальных исследований (</a:t>
            </a:r>
            <a:r>
              <a:rPr lang="ru-RU" b="1" i="1" dirty="0">
                <a:latin typeface="Times New Roman" pitchFamily="18" charset="0"/>
                <a:cs typeface="Times New Roman" pitchFamily="18" charset="0"/>
              </a:rPr>
              <a:t>исследование </a:t>
            </a:r>
            <a:r>
              <a:rPr lang="ru-RU" b="1" i="1" dirty="0" err="1">
                <a:latin typeface="Times New Roman" pitchFamily="18" charset="0"/>
                <a:cs typeface="Times New Roman" pitchFamily="18" charset="0"/>
              </a:rPr>
              <a:t>пунктата</a:t>
            </a:r>
            <a:r>
              <a:rPr lang="ru-RU" dirty="0">
                <a:latin typeface="Times New Roman" pitchFamily="18" charset="0"/>
                <a:cs typeface="Times New Roman" pitchFamily="18" charset="0"/>
              </a:rPr>
              <a:t>, рентгенография, МРТ, КТ). </a:t>
            </a:r>
          </a:p>
          <a:p>
            <a:endParaRPr lang="ru-RU"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a:latin typeface="Times New Roman" pitchFamily="18" charset="0"/>
                <a:cs typeface="Times New Roman" pitchFamily="18" charset="0"/>
              </a:rPr>
              <a:t>Микроскопия синовиальной жидкости при гнойном артрите</a:t>
            </a:r>
          </a:p>
        </p:txBody>
      </p:sp>
      <p:pic>
        <p:nvPicPr>
          <p:cNvPr id="94211" name="Picture 2" descr="C:\Documents and Settings\Admin\Рабочий стол\ГАВМ\ЗАНЯТИЯ ПРАКТИКА И ЛЕКЦИИ\Болезни суставов\артрит\гнойный артрит МИКРОСКОПИЯ.jpg"/>
          <p:cNvPicPr>
            <a:picLocks noGrp="1" noChangeAspect="1" noChangeArrowheads="1"/>
          </p:cNvPicPr>
          <p:nvPr>
            <p:ph idx="1"/>
          </p:nvPr>
        </p:nvPicPr>
        <p:blipFill>
          <a:blip r:embed="rId2" cstate="print"/>
          <a:srcRect/>
          <a:stretch>
            <a:fillRect/>
          </a:stretch>
        </p:blipFill>
        <p:spPr>
          <a:xfrm>
            <a:off x="1143000" y="1571625"/>
            <a:ext cx="6715125" cy="506571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Admin\Рабочий стол\ГАВМ\ЗАНЯТИЯ ПРАКТИКА И ЛЕКЦИИ\Болезни суставов\Анатомия суставов 1.jpg"/>
          <p:cNvPicPr>
            <a:picLocks noGrp="1" noChangeAspect="1" noChangeArrowheads="1"/>
          </p:cNvPicPr>
          <p:nvPr>
            <p:ph idx="1"/>
          </p:nvPr>
        </p:nvPicPr>
        <p:blipFill>
          <a:blip r:embed="rId2" cstate="print"/>
          <a:srcRect/>
          <a:stretch>
            <a:fillRect/>
          </a:stretch>
        </p:blipFill>
        <p:spPr>
          <a:xfrm>
            <a:off x="17463" y="0"/>
            <a:ext cx="9196387" cy="6858000"/>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2"/>
          <p:cNvSpPr>
            <a:spLocks noGrp="1"/>
          </p:cNvSpPr>
          <p:nvPr>
            <p:ph idx="1"/>
          </p:nvPr>
        </p:nvSpPr>
        <p:spPr>
          <a:xfrm>
            <a:off x="214313" y="0"/>
            <a:ext cx="8715375" cy="3000375"/>
          </a:xfrm>
        </p:spPr>
        <p:txBody>
          <a:bodyPr rtlCol="0">
            <a:normAutofit fontScale="70000" lnSpcReduction="20000"/>
          </a:bodyPr>
          <a:lstStyle/>
          <a:p>
            <a:pPr algn="ctr" fontAlgn="auto">
              <a:spcAft>
                <a:spcPts val="0"/>
              </a:spcAft>
              <a:buFont typeface="Arial" pitchFamily="34" charset="0"/>
              <a:buNone/>
              <a:defRPr/>
            </a:pPr>
            <a:endParaRPr lang="ru-RU" b="1" dirty="0">
              <a:latin typeface="Times New Roman" pitchFamily="18" charset="0"/>
              <a:cs typeface="Times New Roman" pitchFamily="18" charset="0"/>
            </a:endParaRPr>
          </a:p>
          <a:p>
            <a:pPr algn="ctr" fontAlgn="auto">
              <a:spcAft>
                <a:spcPts val="0"/>
              </a:spcAft>
              <a:buFont typeface="Arial" pitchFamily="34" charset="0"/>
              <a:buNone/>
              <a:defRPr/>
            </a:pPr>
            <a:r>
              <a:rPr lang="ru-RU" sz="5800" b="1" dirty="0">
                <a:latin typeface="Times New Roman" pitchFamily="18" charset="0"/>
                <a:cs typeface="Times New Roman" pitchFamily="18" charset="0"/>
              </a:rPr>
              <a:t>Лечение</a:t>
            </a:r>
            <a:endParaRPr lang="ru-RU" sz="5800" dirty="0">
              <a:latin typeface="Times New Roman" pitchFamily="18" charset="0"/>
              <a:cs typeface="Times New Roman" pitchFamily="18" charset="0"/>
            </a:endParaRPr>
          </a:p>
          <a:p>
            <a:pPr algn="ctr" fontAlgn="auto">
              <a:spcAft>
                <a:spcPts val="0"/>
              </a:spcAft>
              <a:buFont typeface="Arial" pitchFamily="34" charset="0"/>
              <a:buNone/>
              <a:defRPr/>
            </a:pPr>
            <a:r>
              <a:rPr lang="ru-RU" sz="5800" dirty="0">
                <a:latin typeface="Times New Roman" pitchFamily="18" charset="0"/>
                <a:cs typeface="Times New Roman" pitchFamily="18" charset="0"/>
              </a:rPr>
              <a:t>   Лечение хирургическое – </a:t>
            </a:r>
            <a:r>
              <a:rPr lang="ru-RU" sz="5800" b="1" i="1" dirty="0">
                <a:latin typeface="Times New Roman" pitchFamily="18" charset="0"/>
                <a:cs typeface="Times New Roman" pitchFamily="18" charset="0"/>
              </a:rPr>
              <a:t>вскрытие и дренирование сустава</a:t>
            </a:r>
            <a:r>
              <a:rPr lang="ru-RU" sz="5800" dirty="0">
                <a:latin typeface="Times New Roman" pitchFamily="18" charset="0"/>
                <a:cs typeface="Times New Roman" pitchFamily="18" charset="0"/>
              </a:rPr>
              <a:t> на фоне </a:t>
            </a:r>
            <a:r>
              <a:rPr lang="ru-RU" sz="5800" dirty="0" err="1">
                <a:latin typeface="Times New Roman" pitchFamily="18" charset="0"/>
                <a:cs typeface="Times New Roman" pitchFamily="18" charset="0"/>
              </a:rPr>
              <a:t>антибиотикотерапии</a:t>
            </a:r>
            <a:r>
              <a:rPr lang="ru-RU" sz="5800" dirty="0">
                <a:latin typeface="Times New Roman" pitchFamily="18" charset="0"/>
                <a:cs typeface="Times New Roman" pitchFamily="18" charset="0"/>
              </a:rPr>
              <a:t>.</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a:p>
            <a:pPr algn="ctr" fontAlgn="auto">
              <a:spcAft>
                <a:spcPts val="0"/>
              </a:spcAft>
              <a:buFont typeface="Arial" pitchFamily="34" charset="0"/>
              <a:buNone/>
              <a:defRPr/>
            </a:pPr>
            <a:endParaRPr lang="ru-RU" b="1" dirty="0">
              <a:latin typeface="Times New Roman" pitchFamily="18" charset="0"/>
              <a:cs typeface="Times New Roman" pitchFamily="18" charset="0"/>
            </a:endParaRPr>
          </a:p>
          <a:p>
            <a:pPr fontAlgn="auto">
              <a:spcAft>
                <a:spcPts val="0"/>
              </a:spcAft>
              <a:buFont typeface="Arial" pitchFamily="34" charset="0"/>
              <a:buChar char="•"/>
              <a:defRPr/>
            </a:pPr>
            <a:endParaRPr lang="ru-RU" dirty="0"/>
          </a:p>
        </p:txBody>
      </p:sp>
      <p:pic>
        <p:nvPicPr>
          <p:cNvPr id="4" name="Picture 2" descr="C:\Documents and Settings\Admin\Рабочий стол\ГАВМ\ЗАНЯТИЯ ПРАКТИКА И ЛЕКЦИИ\Болезни суставов\артрит\дренирование сустава.jpg">
            <a:extLst>
              <a:ext uri="{FF2B5EF4-FFF2-40B4-BE49-F238E27FC236}">
                <a16:creationId xmlns:a16="http://schemas.microsoft.com/office/drawing/2014/main" id="{990BC901-AD08-4F7A-9E08-8CAE50983ACB}"/>
              </a:ext>
            </a:extLst>
          </p:cNvPr>
          <p:cNvPicPr>
            <a:picLocks noChangeAspect="1" noChangeArrowheads="1"/>
          </p:cNvPicPr>
          <p:nvPr/>
        </p:nvPicPr>
        <p:blipFill rotWithShape="1">
          <a:blip r:embed="rId2" cstate="print"/>
          <a:srcRect l="14297" r="18984" b="7930"/>
          <a:stretch/>
        </p:blipFill>
        <p:spPr bwMode="auto">
          <a:xfrm>
            <a:off x="2555776" y="2645793"/>
            <a:ext cx="4032448" cy="4159015"/>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Содержимое 2"/>
          <p:cNvSpPr>
            <a:spLocks noGrp="1"/>
          </p:cNvSpPr>
          <p:nvPr>
            <p:ph idx="1"/>
          </p:nvPr>
        </p:nvSpPr>
        <p:spPr>
          <a:xfrm>
            <a:off x="500063" y="214313"/>
            <a:ext cx="8229600" cy="6357937"/>
          </a:xfrm>
        </p:spPr>
        <p:txBody>
          <a:bodyPr/>
          <a:lstStyle/>
          <a:p>
            <a:pPr algn="ctr">
              <a:buFont typeface="Arial" charset="0"/>
              <a:buNone/>
            </a:pPr>
            <a:r>
              <a:rPr lang="ru-RU" sz="5400" b="1" u="sng" dirty="0">
                <a:latin typeface="Times New Roman" pitchFamily="18" charset="0"/>
                <a:cs typeface="Times New Roman" pitchFamily="18" charset="0"/>
              </a:rPr>
              <a:t>Осложнения</a:t>
            </a:r>
            <a:endParaRPr lang="ru-RU" sz="5400" u="sng" dirty="0">
              <a:latin typeface="Times New Roman" pitchFamily="18" charset="0"/>
              <a:cs typeface="Times New Roman" pitchFamily="18" charset="0"/>
            </a:endParaRPr>
          </a:p>
          <a:p>
            <a:pPr algn="ctr">
              <a:buFont typeface="Arial" charset="0"/>
              <a:buNone/>
            </a:pPr>
            <a:r>
              <a:rPr lang="ru-RU" sz="5400" dirty="0">
                <a:latin typeface="Times New Roman" pitchFamily="18" charset="0"/>
                <a:cs typeface="Times New Roman" pitchFamily="18" charset="0"/>
              </a:rPr>
              <a:t>остеомиелит, </a:t>
            </a:r>
          </a:p>
          <a:p>
            <a:pPr algn="ctr">
              <a:buFont typeface="Arial" charset="0"/>
              <a:buNone/>
            </a:pPr>
            <a:r>
              <a:rPr lang="ru-RU" sz="5400" dirty="0">
                <a:latin typeface="Times New Roman" pitchFamily="18" charset="0"/>
                <a:cs typeface="Times New Roman" pitchFamily="18" charset="0"/>
              </a:rPr>
              <a:t>сепсис, </a:t>
            </a:r>
          </a:p>
          <a:p>
            <a:pPr algn="ctr">
              <a:buFont typeface="Arial" charset="0"/>
              <a:buNone/>
            </a:pPr>
            <a:r>
              <a:rPr lang="ru-RU" sz="5400" dirty="0" err="1">
                <a:latin typeface="Times New Roman" pitchFamily="18" charset="0"/>
                <a:cs typeface="Times New Roman" pitchFamily="18" charset="0"/>
              </a:rPr>
              <a:t>артрогенная</a:t>
            </a:r>
            <a:r>
              <a:rPr lang="ru-RU" sz="5400" dirty="0">
                <a:latin typeface="Times New Roman" pitchFamily="18" charset="0"/>
                <a:cs typeface="Times New Roman" pitchFamily="18" charset="0"/>
              </a:rPr>
              <a:t> контрактура, артроз, </a:t>
            </a:r>
          </a:p>
          <a:p>
            <a:pPr algn="ctr">
              <a:buFont typeface="Arial" charset="0"/>
              <a:buNone/>
            </a:pPr>
            <a:r>
              <a:rPr lang="ru-RU" sz="5400" dirty="0">
                <a:latin typeface="Times New Roman" pitchFamily="18" charset="0"/>
                <a:cs typeface="Times New Roman" pitchFamily="18" charset="0"/>
              </a:rPr>
              <a:t>анкилоз.</a:t>
            </a:r>
          </a:p>
          <a:p>
            <a:endParaRPr lang="ru-RU"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fontAlgn="auto">
              <a:spcAft>
                <a:spcPts val="0"/>
              </a:spcAft>
              <a:defRPr/>
            </a:pPr>
            <a:r>
              <a:rPr lang="ru-RU" dirty="0">
                <a:solidFill>
                  <a:srgbClr val="FF0000"/>
                </a:solidFill>
                <a:latin typeface="Times New Roman" pitchFamily="18" charset="0"/>
                <a:cs typeface="Times New Roman" pitchFamily="18" charset="0"/>
              </a:rPr>
              <a:t>Контрактуры суставов</a:t>
            </a:r>
          </a:p>
        </p:txBody>
      </p:sp>
      <p:sp>
        <p:nvSpPr>
          <p:cNvPr id="98307" name="Содержимое 2"/>
          <p:cNvSpPr>
            <a:spLocks noGrp="1"/>
          </p:cNvSpPr>
          <p:nvPr>
            <p:ph idx="1"/>
          </p:nvPr>
        </p:nvSpPr>
        <p:spPr>
          <a:xfrm>
            <a:off x="285750" y="1571625"/>
            <a:ext cx="8643938" cy="4857750"/>
          </a:xfrm>
        </p:spPr>
        <p:txBody>
          <a:bodyPr/>
          <a:lstStyle/>
          <a:p>
            <a:r>
              <a:rPr lang="ru-RU" b="1" dirty="0">
                <a:latin typeface="Times New Roman" pitchFamily="18" charset="0"/>
                <a:cs typeface="Times New Roman" pitchFamily="18" charset="0"/>
              </a:rPr>
              <a:t>Контрактура</a:t>
            </a:r>
            <a:r>
              <a:rPr lang="ru-RU" dirty="0">
                <a:latin typeface="Times New Roman" pitchFamily="18" charset="0"/>
                <a:cs typeface="Times New Roman" pitchFamily="18" charset="0"/>
              </a:rPr>
              <a:t> (стягивание, сужение) — ограничение пассивных движений в суставе, то есть такое состояние, при котором конечность не может быть полностью согнута или разогнута в одном или нескольких суставах, вызванное рубцовым стягиванием кожи, сухожилий, заболеваниями мышц, сустава, болевым рефлексом и другими причинами</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rtlCol="0">
            <a:normAutofit fontScale="77500" lnSpcReduction="20000"/>
          </a:bodyPr>
          <a:lstStyle/>
          <a:p>
            <a:pPr algn="ctr" fontAlgn="auto">
              <a:spcAft>
                <a:spcPts val="0"/>
              </a:spcAft>
              <a:buFont typeface="Arial" pitchFamily="34" charset="0"/>
              <a:buNone/>
              <a:defRPr/>
            </a:pPr>
            <a:r>
              <a:rPr lang="ru-RU" sz="4100" b="1" i="1" dirty="0">
                <a:latin typeface="Times New Roman" pitchFamily="18" charset="0"/>
                <a:cs typeface="Times New Roman" pitchFamily="18" charset="0"/>
              </a:rPr>
              <a:t>Контрактуры принято делить на две основные группы: </a:t>
            </a:r>
          </a:p>
          <a:p>
            <a:pPr fontAlgn="auto">
              <a:spcAft>
                <a:spcPts val="0"/>
              </a:spcAft>
              <a:buFont typeface="Arial" pitchFamily="34" charset="0"/>
              <a:buChar char="•"/>
              <a:defRPr/>
            </a:pPr>
            <a:endParaRPr lang="ru-RU" dirty="0">
              <a:latin typeface="Times New Roman" pitchFamily="18" charset="0"/>
              <a:cs typeface="Times New Roman" pitchFamily="18" charset="0"/>
            </a:endParaRPr>
          </a:p>
          <a:p>
            <a:pPr fontAlgn="auto">
              <a:spcAft>
                <a:spcPts val="0"/>
              </a:spcAft>
              <a:buFont typeface="Arial" pitchFamily="34" charset="0"/>
              <a:buChar char="•"/>
              <a:defRPr/>
            </a:pPr>
            <a:r>
              <a:rPr lang="ru-RU" dirty="0">
                <a:latin typeface="Times New Roman" pitchFamily="18" charset="0"/>
                <a:cs typeface="Times New Roman" pitchFamily="18" charset="0"/>
              </a:rPr>
              <a:t>а) </a:t>
            </a:r>
            <a:r>
              <a:rPr lang="ru-RU" b="1" dirty="0">
                <a:latin typeface="Times New Roman" pitchFamily="18" charset="0"/>
                <a:cs typeface="Times New Roman" pitchFamily="18" charset="0"/>
              </a:rPr>
              <a:t>пассивные (структурные</a:t>
            </a:r>
            <a:r>
              <a:rPr lang="ru-RU" dirty="0">
                <a:latin typeface="Times New Roman" pitchFamily="18" charset="0"/>
                <a:cs typeface="Times New Roman" pitchFamily="18" charset="0"/>
              </a:rPr>
              <a:t>) - обусловлены механическими препятствиями, возникающими как в самом суставе, так и в тканях, окружающих его или расположенных вблизи сустава (в мышцах, сухожилиях, коже, фасциях и пр.).</a:t>
            </a:r>
          </a:p>
          <a:p>
            <a:pPr fontAlgn="auto">
              <a:spcAft>
                <a:spcPts val="0"/>
              </a:spcAft>
              <a:buFont typeface="Arial" pitchFamily="34" charset="0"/>
              <a:buNone/>
              <a:defRPr/>
            </a:pPr>
            <a:r>
              <a:rPr lang="ru-RU" dirty="0">
                <a:latin typeface="Times New Roman" pitchFamily="18" charset="0"/>
                <a:cs typeface="Times New Roman" pitchFamily="18" charset="0"/>
              </a:rPr>
              <a:t> </a:t>
            </a:r>
          </a:p>
          <a:p>
            <a:pPr fontAlgn="auto">
              <a:spcAft>
                <a:spcPts val="0"/>
              </a:spcAft>
              <a:buFont typeface="Arial" pitchFamily="34" charset="0"/>
              <a:buChar char="•"/>
              <a:defRPr/>
            </a:pPr>
            <a:r>
              <a:rPr lang="ru-RU" b="1" dirty="0">
                <a:latin typeface="Times New Roman" pitchFamily="18" charset="0"/>
                <a:cs typeface="Times New Roman" pitchFamily="18" charset="0"/>
              </a:rPr>
              <a:t>б) активные (неврогенные)</a:t>
            </a:r>
            <a:r>
              <a:rPr lang="ru-RU" dirty="0">
                <a:latin typeface="Times New Roman" pitchFamily="18" charset="0"/>
                <a:cs typeface="Times New Roman" pitchFamily="18" charset="0"/>
              </a:rPr>
              <a:t> - ни в окружающих сустав тканях нет местных механических причин, которыми можно было бы объяснить это ограничение движений, имеются явления выпадения или раздражения со стороны нервной системы, обусловливающие длительное тоническое напряжение отдельных мышечных групп. При этом наступает нарушение нормального мышечного равновесия между антагонистами. Постепенно, с течением времени, неврогенные контрактуры приобретают стойкость в связи с тем, что в них появляются компоненты пассивной контрактуры.</a:t>
            </a:r>
          </a:p>
          <a:p>
            <a:pPr fontAlgn="auto">
              <a:spcAft>
                <a:spcPts val="0"/>
              </a:spcAft>
              <a:buFont typeface="Arial" pitchFamily="34" charset="0"/>
              <a:buChar char="•"/>
              <a:defRPr/>
            </a:pPr>
            <a:endParaRPr lang="ru-RU"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C:\Documents and Settings\Admin\Рабочий стол\ГАВМ\ЗАНЯТИЯ ПРАКТИКА И ЛЕКЦИИ\Болезни суставов\КОНТРАКТУРА\паралич лучевого нерва.jpg"/>
          <p:cNvPicPr>
            <a:picLocks noGrp="1" noChangeAspect="1" noChangeArrowheads="1"/>
          </p:cNvPicPr>
          <p:nvPr>
            <p:ph idx="1"/>
          </p:nvPr>
        </p:nvPicPr>
        <p:blipFill>
          <a:blip r:embed="rId2" cstate="print"/>
          <a:srcRect/>
          <a:stretch>
            <a:fillRect/>
          </a:stretch>
        </p:blipFill>
        <p:spPr>
          <a:xfrm>
            <a:off x="0" y="0"/>
            <a:ext cx="5143500" cy="3857625"/>
          </a:xfrm>
        </p:spPr>
      </p:pic>
      <p:pic>
        <p:nvPicPr>
          <p:cNvPr id="100355" name="Picture 3" descr="C:\Documents and Settings\Admin\Рабочий стол\ГАВМ\ЗАНЯТИЯ ПРАКТИКА И ЛЕКЦИИ\Болезни суставов\КОНТРАКТУРА\контрактура запястного сустава.jpg"/>
          <p:cNvPicPr>
            <a:picLocks noChangeAspect="1" noChangeArrowheads="1"/>
          </p:cNvPicPr>
          <p:nvPr/>
        </p:nvPicPr>
        <p:blipFill>
          <a:blip r:embed="rId3" cstate="print"/>
          <a:srcRect/>
          <a:stretch>
            <a:fillRect/>
          </a:stretch>
        </p:blipFill>
        <p:spPr bwMode="auto">
          <a:xfrm>
            <a:off x="4064000" y="2743200"/>
            <a:ext cx="5080000" cy="4114800"/>
          </a:xfrm>
          <a:prstGeom prst="rect">
            <a:avLst/>
          </a:prstGeom>
          <a:noFill/>
          <a:ln w="9525">
            <a:noFill/>
            <a:miter lim="800000"/>
            <a:headEnd/>
            <a:tailEnd/>
          </a:ln>
        </p:spPr>
      </p:pic>
      <p:sp>
        <p:nvSpPr>
          <p:cNvPr id="100356" name="TextBox 5"/>
          <p:cNvSpPr txBox="1">
            <a:spLocks noChangeArrowheads="1"/>
          </p:cNvSpPr>
          <p:nvPr/>
        </p:nvSpPr>
        <p:spPr bwMode="auto">
          <a:xfrm>
            <a:off x="428625" y="4429125"/>
            <a:ext cx="3041650" cy="954088"/>
          </a:xfrm>
          <a:prstGeom prst="rect">
            <a:avLst/>
          </a:prstGeom>
          <a:noFill/>
          <a:ln w="9525">
            <a:noFill/>
            <a:miter lim="800000"/>
            <a:headEnd/>
            <a:tailEnd/>
          </a:ln>
        </p:spPr>
        <p:txBody>
          <a:bodyPr wrap="none">
            <a:spAutoFit/>
          </a:bodyPr>
          <a:lstStyle/>
          <a:p>
            <a:pPr algn="ctr"/>
            <a:r>
              <a:rPr lang="ru-RU" sz="2800">
                <a:latin typeface="Times New Roman" pitchFamily="18" charset="0"/>
                <a:cs typeface="Times New Roman" pitchFamily="18" charset="0"/>
              </a:rPr>
              <a:t>Паралич лучевого </a:t>
            </a:r>
          </a:p>
          <a:p>
            <a:pPr algn="ctr"/>
            <a:r>
              <a:rPr lang="ru-RU" sz="2800">
                <a:latin typeface="Times New Roman" pitchFamily="18" charset="0"/>
                <a:cs typeface="Times New Roman" pitchFamily="18" charset="0"/>
              </a:rPr>
              <a:t>нерва</a:t>
            </a:r>
          </a:p>
        </p:txBody>
      </p:sp>
      <p:sp>
        <p:nvSpPr>
          <p:cNvPr id="100357" name="TextBox 6"/>
          <p:cNvSpPr txBox="1">
            <a:spLocks noChangeArrowheads="1"/>
          </p:cNvSpPr>
          <p:nvPr/>
        </p:nvSpPr>
        <p:spPr bwMode="auto">
          <a:xfrm>
            <a:off x="5278438" y="1071563"/>
            <a:ext cx="3865562" cy="954087"/>
          </a:xfrm>
          <a:prstGeom prst="rect">
            <a:avLst/>
          </a:prstGeom>
          <a:noFill/>
          <a:ln w="9525">
            <a:noFill/>
            <a:miter lim="800000"/>
            <a:headEnd/>
            <a:tailEnd/>
          </a:ln>
        </p:spPr>
        <p:txBody>
          <a:bodyPr wrap="none">
            <a:spAutoFit/>
          </a:bodyPr>
          <a:lstStyle/>
          <a:p>
            <a:pPr algn="ctr"/>
            <a:r>
              <a:rPr lang="ru-RU" sz="2800">
                <a:latin typeface="Times New Roman" pitchFamily="18" charset="0"/>
                <a:cs typeface="Times New Roman" pitchFamily="18" charset="0"/>
              </a:rPr>
              <a:t>Контрактура запястного</a:t>
            </a:r>
          </a:p>
          <a:p>
            <a:pPr algn="ctr"/>
            <a:r>
              <a:rPr lang="ru-RU" sz="2800">
                <a:latin typeface="Times New Roman" pitchFamily="18" charset="0"/>
                <a:cs typeface="Times New Roman" pitchFamily="18" charset="0"/>
              </a:rPr>
              <a:t> сустава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Заголовок 1"/>
          <p:cNvSpPr>
            <a:spLocks noGrp="1"/>
          </p:cNvSpPr>
          <p:nvPr>
            <p:ph type="title"/>
          </p:nvPr>
        </p:nvSpPr>
        <p:spPr/>
        <p:txBody>
          <a:bodyPr/>
          <a:lstStyle/>
          <a:p>
            <a:r>
              <a:rPr lang="ru-RU">
                <a:latin typeface="Times New Roman" pitchFamily="18" charset="0"/>
                <a:cs typeface="Times New Roman" pitchFamily="18" charset="0"/>
              </a:rPr>
              <a:t>КЛАССИФИКАЦИЯ</a:t>
            </a:r>
          </a:p>
        </p:txBody>
      </p:sp>
      <p:sp>
        <p:nvSpPr>
          <p:cNvPr id="102403" name="Содержимое 2"/>
          <p:cNvSpPr>
            <a:spLocks noGrp="1"/>
          </p:cNvSpPr>
          <p:nvPr>
            <p:ph idx="1"/>
          </p:nvPr>
        </p:nvSpPr>
        <p:spPr>
          <a:xfrm>
            <a:off x="214313" y="1600200"/>
            <a:ext cx="8715375" cy="4972050"/>
          </a:xfrm>
        </p:spPr>
        <p:txBody>
          <a:bodyPr/>
          <a:lstStyle/>
          <a:p>
            <a:r>
              <a:rPr lang="ru-RU">
                <a:latin typeface="Times New Roman" pitchFamily="18" charset="0"/>
                <a:cs typeface="Times New Roman" pitchFamily="18" charset="0"/>
              </a:rPr>
              <a:t>ДЕРМАТОГЕННЫЕ – утолщение и неподвижность кожи</a:t>
            </a:r>
          </a:p>
          <a:p>
            <a:r>
              <a:rPr lang="ru-RU">
                <a:latin typeface="Times New Roman" pitchFamily="18" charset="0"/>
                <a:cs typeface="Times New Roman" pitchFamily="18" charset="0"/>
              </a:rPr>
              <a:t>АРТРОГЕННЫЕ –  утолщение и уменьшение эластичности суставной капсулы</a:t>
            </a:r>
          </a:p>
          <a:p>
            <a:r>
              <a:rPr lang="ru-RU">
                <a:latin typeface="Times New Roman" pitchFamily="18" charset="0"/>
                <a:cs typeface="Times New Roman" pitchFamily="18" charset="0"/>
              </a:rPr>
              <a:t>ТЕНДОГЕННЫЕ – укорочение сухожилий</a:t>
            </a:r>
          </a:p>
          <a:p>
            <a:r>
              <a:rPr lang="ru-RU">
                <a:latin typeface="Times New Roman" pitchFamily="18" charset="0"/>
                <a:cs typeface="Times New Roman" pitchFamily="18" charset="0"/>
              </a:rPr>
              <a:t>МИОГЕННЫЕ – укорочение мышц</a:t>
            </a:r>
          </a:p>
          <a:p>
            <a:r>
              <a:rPr lang="ru-RU">
                <a:latin typeface="Times New Roman" pitchFamily="18" charset="0"/>
                <a:cs typeface="Times New Roman" pitchFamily="18" charset="0"/>
              </a:rPr>
              <a:t>ДЕСМОГЕННЫЕ – смещение, укорочение связок после травм</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Заголовок 1"/>
          <p:cNvSpPr>
            <a:spLocks noGrp="1"/>
          </p:cNvSpPr>
          <p:nvPr>
            <p:ph type="title"/>
          </p:nvPr>
        </p:nvSpPr>
        <p:spPr/>
        <p:txBody>
          <a:bodyPr/>
          <a:lstStyle/>
          <a:p>
            <a:r>
              <a:rPr lang="ru-RU">
                <a:latin typeface="Times New Roman" pitchFamily="18" charset="0"/>
                <a:cs typeface="Times New Roman" pitchFamily="18" charset="0"/>
              </a:rPr>
              <a:t>ЛЕЧЕНИЕ КОНТРАКТУР</a:t>
            </a:r>
          </a:p>
        </p:txBody>
      </p:sp>
      <p:sp>
        <p:nvSpPr>
          <p:cNvPr id="3" name="Содержимое 2"/>
          <p:cNvSpPr>
            <a:spLocks noGrp="1"/>
          </p:cNvSpPr>
          <p:nvPr>
            <p:ph idx="1"/>
          </p:nvPr>
        </p:nvSpPr>
        <p:spPr>
          <a:xfrm>
            <a:off x="214313" y="1214438"/>
            <a:ext cx="8715375" cy="5429250"/>
          </a:xfrm>
        </p:spPr>
        <p:txBody>
          <a:bodyPr rtlCol="0">
            <a:normAutofit fontScale="70000" lnSpcReduction="20000"/>
          </a:bodyPr>
          <a:lstStyle/>
          <a:p>
            <a:pPr fontAlgn="auto">
              <a:spcAft>
                <a:spcPts val="0"/>
              </a:spcAft>
              <a:buFont typeface="Arial" pitchFamily="34" charset="0"/>
              <a:buChar char="•"/>
              <a:defRPr/>
            </a:pPr>
            <a:r>
              <a:rPr lang="ru-RU" sz="3400" b="1" dirty="0">
                <a:latin typeface="Times New Roman" pitchFamily="18" charset="0"/>
                <a:cs typeface="Times New Roman" pitchFamily="18" charset="0"/>
              </a:rPr>
              <a:t>Иссечение рубцов и кожная пластика</a:t>
            </a:r>
            <a:r>
              <a:rPr lang="ru-RU" sz="3400" dirty="0">
                <a:latin typeface="Times New Roman" pitchFamily="18" charset="0"/>
                <a:cs typeface="Times New Roman" pitchFamily="18" charset="0"/>
              </a:rPr>
              <a:t> —при </a:t>
            </a:r>
            <a:r>
              <a:rPr lang="ru-RU" sz="3400" dirty="0" err="1">
                <a:latin typeface="Times New Roman" pitchFamily="18" charset="0"/>
                <a:cs typeface="Times New Roman" pitchFamily="18" charset="0"/>
              </a:rPr>
              <a:t>дермато-десмогенных</a:t>
            </a:r>
            <a:r>
              <a:rPr lang="ru-RU" sz="3400" dirty="0">
                <a:latin typeface="Times New Roman" pitchFamily="18" charset="0"/>
                <a:cs typeface="Times New Roman" pitchFamily="18" charset="0"/>
              </a:rPr>
              <a:t> контрактурах.</a:t>
            </a:r>
          </a:p>
          <a:p>
            <a:pPr fontAlgn="auto">
              <a:spcAft>
                <a:spcPts val="0"/>
              </a:spcAft>
              <a:buFont typeface="Arial" pitchFamily="34" charset="0"/>
              <a:buChar char="•"/>
              <a:defRPr/>
            </a:pPr>
            <a:r>
              <a:rPr lang="ru-RU" sz="3400" b="1" dirty="0" err="1">
                <a:latin typeface="Times New Roman" pitchFamily="18" charset="0"/>
                <a:cs typeface="Times New Roman" pitchFamily="18" charset="0"/>
              </a:rPr>
              <a:t>Фасциотомия</a:t>
            </a:r>
            <a:r>
              <a:rPr lang="ru-RU" sz="3400" dirty="0">
                <a:latin typeface="Times New Roman" pitchFamily="18" charset="0"/>
                <a:cs typeface="Times New Roman" pitchFamily="18" charset="0"/>
              </a:rPr>
              <a:t>. Рассечение фасции при контрактурах, вызванных сморщиванием в основном </a:t>
            </a:r>
            <a:r>
              <a:rPr lang="ru-RU" sz="3400" dirty="0" err="1">
                <a:latin typeface="Times New Roman" pitchFamily="18" charset="0"/>
                <a:cs typeface="Times New Roman" pitchFamily="18" charset="0"/>
              </a:rPr>
              <a:t>фасциальных</a:t>
            </a:r>
            <a:r>
              <a:rPr lang="ru-RU" sz="3400" dirty="0">
                <a:latin typeface="Times New Roman" pitchFamily="18" charset="0"/>
                <a:cs typeface="Times New Roman" pitchFamily="18" charset="0"/>
              </a:rPr>
              <a:t> образований.</a:t>
            </a:r>
          </a:p>
          <a:p>
            <a:pPr fontAlgn="auto">
              <a:spcAft>
                <a:spcPts val="0"/>
              </a:spcAft>
              <a:buFont typeface="Arial" pitchFamily="34" charset="0"/>
              <a:buChar char="•"/>
              <a:defRPr/>
            </a:pPr>
            <a:r>
              <a:rPr lang="ru-RU" sz="3400" b="1" dirty="0" err="1">
                <a:latin typeface="Times New Roman" pitchFamily="18" charset="0"/>
                <a:cs typeface="Times New Roman" pitchFamily="18" charset="0"/>
              </a:rPr>
              <a:t>Тенотомия</a:t>
            </a:r>
            <a:r>
              <a:rPr lang="ru-RU" sz="3400" dirty="0">
                <a:latin typeface="Times New Roman" pitchFamily="18" charset="0"/>
                <a:cs typeface="Times New Roman" pitchFamily="18" charset="0"/>
              </a:rPr>
              <a:t> (рассечение сухожилия) и удлинение сухожилий.</a:t>
            </a:r>
          </a:p>
          <a:p>
            <a:pPr fontAlgn="auto">
              <a:spcAft>
                <a:spcPts val="0"/>
              </a:spcAft>
              <a:buFont typeface="Arial" pitchFamily="34" charset="0"/>
              <a:buChar char="•"/>
              <a:defRPr/>
            </a:pPr>
            <a:r>
              <a:rPr lang="ru-RU" sz="3400" b="1" dirty="0" err="1">
                <a:latin typeface="Times New Roman" pitchFamily="18" charset="0"/>
                <a:cs typeface="Times New Roman" pitchFamily="18" charset="0"/>
              </a:rPr>
              <a:t>Фибротомия</a:t>
            </a:r>
            <a:r>
              <a:rPr lang="ru-RU" sz="3400" dirty="0">
                <a:latin typeface="Times New Roman" pitchFamily="18" charset="0"/>
                <a:cs typeface="Times New Roman" pitchFamily="18" charset="0"/>
              </a:rPr>
              <a:t> (рассечение </a:t>
            </a:r>
            <a:r>
              <a:rPr lang="ru-RU" sz="3400" dirty="0" err="1">
                <a:latin typeface="Times New Roman" pitchFamily="18" charset="0"/>
                <a:cs typeface="Times New Roman" pitchFamily="18" charset="0"/>
              </a:rPr>
              <a:t>фиброзноизмененных</a:t>
            </a:r>
            <a:r>
              <a:rPr lang="ru-RU" sz="3400" dirty="0">
                <a:latin typeface="Times New Roman" pitchFamily="18" charset="0"/>
                <a:cs typeface="Times New Roman" pitchFamily="18" charset="0"/>
              </a:rPr>
              <a:t> участков мышц).</a:t>
            </a:r>
          </a:p>
          <a:p>
            <a:pPr fontAlgn="auto">
              <a:spcAft>
                <a:spcPts val="0"/>
              </a:spcAft>
              <a:buFont typeface="Arial" pitchFamily="34" charset="0"/>
              <a:buChar char="•"/>
              <a:defRPr/>
            </a:pPr>
            <a:r>
              <a:rPr lang="ru-RU" sz="3400" b="1" dirty="0" err="1">
                <a:latin typeface="Times New Roman" pitchFamily="18" charset="0"/>
                <a:cs typeface="Times New Roman" pitchFamily="18" charset="0"/>
              </a:rPr>
              <a:t>Капсулотомия</a:t>
            </a:r>
            <a:r>
              <a:rPr lang="ru-RU" sz="3400" dirty="0">
                <a:latin typeface="Times New Roman" pitchFamily="18" charset="0"/>
                <a:cs typeface="Times New Roman" pitchFamily="18" charset="0"/>
              </a:rPr>
              <a:t> (рассечение капсулы сустава) производится при некоторых </a:t>
            </a:r>
            <a:r>
              <a:rPr lang="ru-RU" sz="3400" dirty="0" err="1">
                <a:latin typeface="Times New Roman" pitchFamily="18" charset="0"/>
                <a:cs typeface="Times New Roman" pitchFamily="18" charset="0"/>
              </a:rPr>
              <a:t>артрогенных</a:t>
            </a:r>
            <a:r>
              <a:rPr lang="ru-RU" sz="3400" dirty="0">
                <a:latin typeface="Times New Roman" pitchFamily="18" charset="0"/>
                <a:cs typeface="Times New Roman" pitchFamily="18" charset="0"/>
              </a:rPr>
              <a:t> контрактурах.</a:t>
            </a:r>
          </a:p>
          <a:p>
            <a:pPr fontAlgn="auto">
              <a:spcAft>
                <a:spcPts val="0"/>
              </a:spcAft>
              <a:buFont typeface="Arial" pitchFamily="34" charset="0"/>
              <a:buChar char="•"/>
              <a:defRPr/>
            </a:pPr>
            <a:r>
              <a:rPr lang="ru-RU" sz="3400" b="1" dirty="0" err="1">
                <a:latin typeface="Times New Roman" pitchFamily="18" charset="0"/>
                <a:cs typeface="Times New Roman" pitchFamily="18" charset="0"/>
              </a:rPr>
              <a:t>Артролиз</a:t>
            </a:r>
            <a:r>
              <a:rPr lang="ru-RU" sz="3400" dirty="0">
                <a:latin typeface="Times New Roman" pitchFamily="18" charset="0"/>
                <a:cs typeface="Times New Roman" pitchFamily="18" charset="0"/>
              </a:rPr>
              <a:t> — рассечение спаек в суставе; показан при стойких </a:t>
            </a:r>
            <a:r>
              <a:rPr lang="ru-RU" sz="3400" dirty="0" err="1">
                <a:latin typeface="Times New Roman" pitchFamily="18" charset="0"/>
                <a:cs typeface="Times New Roman" pitchFamily="18" charset="0"/>
              </a:rPr>
              <a:t>артрогенных</a:t>
            </a:r>
            <a:r>
              <a:rPr lang="ru-RU" sz="3400" dirty="0">
                <a:latin typeface="Times New Roman" pitchFamily="18" charset="0"/>
                <a:cs typeface="Times New Roman" pitchFamily="18" charset="0"/>
              </a:rPr>
              <a:t> контрактурах, обусловленных воспалительным процессом.</a:t>
            </a:r>
          </a:p>
          <a:p>
            <a:pPr fontAlgn="auto">
              <a:spcAft>
                <a:spcPts val="0"/>
              </a:spcAft>
              <a:buFont typeface="Arial" pitchFamily="34" charset="0"/>
              <a:buChar char="•"/>
              <a:defRPr/>
            </a:pPr>
            <a:r>
              <a:rPr lang="ru-RU" sz="3400" b="1" dirty="0">
                <a:latin typeface="Times New Roman" pitchFamily="18" charset="0"/>
                <a:cs typeface="Times New Roman" pitchFamily="18" charset="0"/>
              </a:rPr>
              <a:t>Остеотомия </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остетомию</a:t>
            </a:r>
            <a:r>
              <a:rPr lang="ru-RU" sz="3400" dirty="0">
                <a:latin typeface="Times New Roman" pitchFamily="18" charset="0"/>
                <a:cs typeface="Times New Roman" pitchFamily="18" charset="0"/>
              </a:rPr>
              <a:t> производят лишь тогда, когда другие способы, в частности консервативные, не дают должного эффекта.</a:t>
            </a:r>
          </a:p>
          <a:p>
            <a:pPr fontAlgn="auto">
              <a:spcAft>
                <a:spcPts val="0"/>
              </a:spcAft>
              <a:buFont typeface="Arial" pitchFamily="34" charset="0"/>
              <a:buChar char="•"/>
              <a:defRPr/>
            </a:pPr>
            <a:endParaRPr lang="ru-RU"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fontAlgn="auto">
              <a:spcAft>
                <a:spcPts val="0"/>
              </a:spcAft>
              <a:defRPr/>
            </a:pPr>
            <a:r>
              <a:rPr lang="ru-RU" dirty="0" err="1">
                <a:solidFill>
                  <a:srgbClr val="FF0000"/>
                </a:solidFill>
                <a:latin typeface="Times New Roman" pitchFamily="18" charset="0"/>
                <a:cs typeface="Times New Roman" pitchFamily="18" charset="0"/>
              </a:rPr>
              <a:t>Остеохондроматоз</a:t>
            </a:r>
            <a:r>
              <a:rPr lang="ru-RU" dirty="0">
                <a:solidFill>
                  <a:srgbClr val="FF0000"/>
                </a:solidFill>
                <a:latin typeface="Times New Roman" pitchFamily="18" charset="0"/>
                <a:cs typeface="Times New Roman" pitchFamily="18" charset="0"/>
              </a:rPr>
              <a:t> суставов</a:t>
            </a:r>
          </a:p>
        </p:txBody>
      </p:sp>
      <p:sp>
        <p:nvSpPr>
          <p:cNvPr id="3" name="Содержимое 2"/>
          <p:cNvSpPr>
            <a:spLocks noGrp="1"/>
          </p:cNvSpPr>
          <p:nvPr>
            <p:ph idx="1"/>
          </p:nvPr>
        </p:nvSpPr>
        <p:spPr>
          <a:xfrm>
            <a:off x="285750" y="1600200"/>
            <a:ext cx="8572500" cy="4829175"/>
          </a:xfrm>
        </p:spPr>
        <p:txBody>
          <a:bodyPr rtlCol="0">
            <a:normAutofit fontScale="92500" lnSpcReduction="10000"/>
          </a:bodyPr>
          <a:lstStyle/>
          <a:p>
            <a:pPr fontAlgn="auto">
              <a:spcAft>
                <a:spcPts val="0"/>
              </a:spcAft>
              <a:buFont typeface="Arial" pitchFamily="34" charset="0"/>
              <a:buChar char="•"/>
              <a:defRPr/>
            </a:pPr>
            <a:r>
              <a:rPr lang="ru-RU" b="1" dirty="0" err="1">
                <a:latin typeface="Times New Roman" pitchFamily="18" charset="0"/>
                <a:cs typeface="Times New Roman" pitchFamily="18" charset="0"/>
              </a:rPr>
              <a:t>Остеохондроматоз</a:t>
            </a:r>
            <a:r>
              <a:rPr lang="ru-RU" b="1" dirty="0">
                <a:latin typeface="Times New Roman" pitchFamily="18" charset="0"/>
                <a:cs typeface="Times New Roman" pitchFamily="18" charset="0"/>
              </a:rPr>
              <a:t> суставов </a:t>
            </a:r>
            <a:r>
              <a:rPr lang="ru-RU" dirty="0">
                <a:latin typeface="Times New Roman" pitchFamily="18" charset="0"/>
                <a:cs typeface="Times New Roman" pitchFamily="18" charset="0"/>
              </a:rPr>
              <a:t>- заболевание, характеризующееся развитием в полости сустава хрящевых образований, происходящих из внутренней поверхности синовиальной оболочки, которые в дальнейшем течении </a:t>
            </a:r>
            <a:r>
              <a:rPr lang="ru-RU" dirty="0" err="1">
                <a:latin typeface="Times New Roman" pitchFamily="18" charset="0"/>
                <a:cs typeface="Times New Roman" pitchFamily="18" charset="0"/>
              </a:rPr>
              <a:t>обызвествляются</a:t>
            </a:r>
            <a:r>
              <a:rPr lang="ru-RU" dirty="0">
                <a:latin typeface="Times New Roman" pitchFamily="18" charset="0"/>
                <a:cs typeface="Times New Roman" pitchFamily="18" charset="0"/>
              </a:rPr>
              <a:t> и окостеневают. Хрящевые тельца находятся в связи с синовиальной оболочкой - соединены с ней ножкой из соединительной ткани. Они часто отрываются от ножки и становятся свободными телами в полости сустава.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C:\Documents and Settings\Admin\Рабочий стол\ГАВМ\ЗАНЯТИЯ ПРАКТИКА И ЛЕКЦИИ\Болезни суставов\ОСТЕОХОНДРОМАТОЗ\2.jpg"/>
          <p:cNvPicPr>
            <a:picLocks noGrp="1" noChangeAspect="1" noChangeArrowheads="1"/>
          </p:cNvPicPr>
          <p:nvPr>
            <p:ph idx="1"/>
          </p:nvPr>
        </p:nvPicPr>
        <p:blipFill>
          <a:blip r:embed="rId2" cstate="print"/>
          <a:srcRect/>
          <a:stretch>
            <a:fillRect/>
          </a:stretch>
        </p:blipFill>
        <p:spPr>
          <a:xfrm>
            <a:off x="0" y="0"/>
            <a:ext cx="4525963" cy="4525963"/>
          </a:xfrm>
          <a:noFill/>
        </p:spPr>
      </p:pic>
      <p:pic>
        <p:nvPicPr>
          <p:cNvPr id="106499" name="Picture 3" descr="C:\Documents and Settings\Admin\Рабочий стол\ГАВМ\ЗАНЯТИЯ ПРАКТИКА И ЛЕКЦИИ\Болезни суставов\ОСТЕОХОНДРОМАТОЗ\Хондроматоз-коленного-сустава-фото-лапароскопическое.jpeg"/>
          <p:cNvPicPr>
            <a:picLocks noChangeAspect="1" noChangeArrowheads="1"/>
          </p:cNvPicPr>
          <p:nvPr/>
        </p:nvPicPr>
        <p:blipFill>
          <a:blip r:embed="rId3" cstate="print"/>
          <a:srcRect/>
          <a:stretch>
            <a:fillRect/>
          </a:stretch>
        </p:blipFill>
        <p:spPr bwMode="auto">
          <a:xfrm>
            <a:off x="4357688" y="2079625"/>
            <a:ext cx="4786312" cy="4778375"/>
          </a:xfrm>
          <a:prstGeom prst="rect">
            <a:avLst/>
          </a:prstGeom>
          <a:noFill/>
          <a:ln w="9525">
            <a:noFill/>
            <a:miter lim="800000"/>
            <a:headEnd/>
            <a:tailEnd/>
          </a:ln>
        </p:spPr>
      </p:pic>
      <p:sp>
        <p:nvSpPr>
          <p:cNvPr id="106500" name="TextBox 5"/>
          <p:cNvSpPr txBox="1">
            <a:spLocks noChangeArrowheads="1"/>
          </p:cNvSpPr>
          <p:nvPr/>
        </p:nvSpPr>
        <p:spPr bwMode="auto">
          <a:xfrm>
            <a:off x="785813" y="4643438"/>
            <a:ext cx="2354262" cy="830262"/>
          </a:xfrm>
          <a:prstGeom prst="rect">
            <a:avLst/>
          </a:prstGeom>
          <a:noFill/>
          <a:ln w="9525">
            <a:noFill/>
            <a:miter lim="800000"/>
            <a:headEnd/>
            <a:tailEnd/>
          </a:ln>
        </p:spPr>
        <p:txBody>
          <a:bodyPr wrap="none">
            <a:spAutoFit/>
          </a:bodyPr>
          <a:lstStyle/>
          <a:p>
            <a:r>
              <a:rPr lang="ru-RU" sz="4800" b="1">
                <a:latin typeface="Times New Roman" pitchFamily="18" charset="0"/>
                <a:cs typeface="Times New Roman" pitchFamily="18" charset="0"/>
              </a:rPr>
              <a:t>рентген</a:t>
            </a:r>
          </a:p>
        </p:txBody>
      </p:sp>
      <p:sp>
        <p:nvSpPr>
          <p:cNvPr id="106501" name="TextBox 6"/>
          <p:cNvSpPr txBox="1">
            <a:spLocks noChangeArrowheads="1"/>
          </p:cNvSpPr>
          <p:nvPr/>
        </p:nvSpPr>
        <p:spPr bwMode="auto">
          <a:xfrm>
            <a:off x="5357813" y="928688"/>
            <a:ext cx="3159125" cy="708025"/>
          </a:xfrm>
          <a:prstGeom prst="rect">
            <a:avLst/>
          </a:prstGeom>
          <a:noFill/>
          <a:ln w="9525">
            <a:noFill/>
            <a:miter lim="800000"/>
            <a:headEnd/>
            <a:tailEnd/>
          </a:ln>
        </p:spPr>
        <p:txBody>
          <a:bodyPr wrap="none">
            <a:spAutoFit/>
          </a:bodyPr>
          <a:lstStyle/>
          <a:p>
            <a:r>
              <a:rPr lang="ru-RU" sz="4000" b="1">
                <a:latin typeface="Times New Roman" pitchFamily="18" charset="0"/>
                <a:cs typeface="Times New Roman" pitchFamily="18" charset="0"/>
              </a:rPr>
              <a:t>артроскопия</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Содержимое 2"/>
          <p:cNvSpPr>
            <a:spLocks noGrp="1"/>
          </p:cNvSpPr>
          <p:nvPr>
            <p:ph idx="1"/>
          </p:nvPr>
        </p:nvSpPr>
        <p:spPr>
          <a:xfrm>
            <a:off x="500063" y="428625"/>
            <a:ext cx="8229600" cy="5911850"/>
          </a:xfrm>
        </p:spPr>
        <p:txBody>
          <a:bodyPr/>
          <a:lstStyle/>
          <a:p>
            <a:r>
              <a:rPr lang="ru-RU" sz="3600" b="1" u="sng">
                <a:latin typeface="Times New Roman" pitchFamily="18" charset="0"/>
                <a:cs typeface="Times New Roman" pitchFamily="18" charset="0"/>
              </a:rPr>
              <a:t>Остеохондроматоз</a:t>
            </a:r>
            <a:r>
              <a:rPr lang="ru-RU" sz="3600">
                <a:latin typeface="Times New Roman" pitchFamily="18" charset="0"/>
                <a:cs typeface="Times New Roman" pitchFamily="18" charset="0"/>
              </a:rPr>
              <a:t> рассматривается как доброкачественная опухоль, происходящая из синовиальных клеток с последующей метаплазией в хрящевую и костную ткань.</a:t>
            </a:r>
          </a:p>
          <a:p>
            <a:endParaRPr lang="ru-RU" sz="3600">
              <a:latin typeface="Times New Roman" pitchFamily="18" charset="0"/>
              <a:cs typeface="Times New Roman" pitchFamily="18" charset="0"/>
            </a:endParaRPr>
          </a:p>
          <a:p>
            <a:r>
              <a:rPr lang="ru-RU" sz="3600" b="1" u="sng">
                <a:latin typeface="Times New Roman" pitchFamily="18" charset="0"/>
                <a:cs typeface="Times New Roman" pitchFamily="18" charset="0"/>
              </a:rPr>
              <a:t>Лечение</a:t>
            </a:r>
            <a:r>
              <a:rPr lang="ru-RU" sz="3600">
                <a:latin typeface="Times New Roman" pitchFamily="18" charset="0"/>
                <a:cs typeface="Times New Roman" pitchFamily="18" charset="0"/>
              </a:rPr>
              <a:t> оперативное. Часто рецидивирует после оперативного его удаления.</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Admin\Рабочий стол\ГАВМ\ЗАНЯТИЯ ПРАКТИКА И ЛЕКЦИИ\Болезни суставов\рентгеноанатомия 3.jpg"/>
          <p:cNvPicPr>
            <a:picLocks noGrp="1" noChangeAspect="1" noChangeArrowheads="1"/>
          </p:cNvPicPr>
          <p:nvPr>
            <p:ph idx="1"/>
          </p:nvPr>
        </p:nvPicPr>
        <p:blipFill>
          <a:blip r:embed="rId2" cstate="print"/>
          <a:srcRect/>
          <a:stretch>
            <a:fillRect/>
          </a:stretch>
        </p:blipFill>
        <p:spPr>
          <a:xfrm>
            <a:off x="428625" y="-17463"/>
            <a:ext cx="8072438" cy="6875463"/>
          </a:xfrm>
        </p:spPr>
      </p:pic>
      <p:sp>
        <p:nvSpPr>
          <p:cNvPr id="15363" name="TextBox 5"/>
          <p:cNvSpPr txBox="1">
            <a:spLocks noChangeArrowheads="1"/>
          </p:cNvSpPr>
          <p:nvPr/>
        </p:nvSpPr>
        <p:spPr bwMode="auto">
          <a:xfrm>
            <a:off x="571500" y="0"/>
            <a:ext cx="7747000" cy="646113"/>
          </a:xfrm>
          <a:prstGeom prst="rect">
            <a:avLst/>
          </a:prstGeom>
          <a:noFill/>
          <a:ln w="9525">
            <a:noFill/>
            <a:miter lim="800000"/>
            <a:headEnd/>
            <a:tailEnd/>
          </a:ln>
        </p:spPr>
        <p:txBody>
          <a:bodyPr wrap="none">
            <a:spAutoFit/>
          </a:bodyPr>
          <a:lstStyle/>
          <a:p>
            <a:r>
              <a:rPr lang="ru-RU" sz="3600">
                <a:solidFill>
                  <a:schemeClr val="bg1"/>
                </a:solidFill>
                <a:latin typeface="Times New Roman" pitchFamily="18" charset="0"/>
                <a:cs typeface="Times New Roman" pitchFamily="18" charset="0"/>
              </a:rPr>
              <a:t>РЕНТГЕНОАНАТОМИЯ СУСТАВОВ</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Заголовок 1"/>
          <p:cNvSpPr>
            <a:spLocks noGrp="1"/>
          </p:cNvSpPr>
          <p:nvPr>
            <p:ph type="title"/>
          </p:nvPr>
        </p:nvSpPr>
        <p:spPr/>
        <p:txBody>
          <a:bodyPr/>
          <a:lstStyle/>
          <a:p>
            <a:r>
              <a:rPr lang="ru-RU" dirty="0">
                <a:solidFill>
                  <a:srgbClr val="FF0000"/>
                </a:solidFill>
                <a:latin typeface="Times New Roman" pitchFamily="18" charset="0"/>
                <a:cs typeface="Times New Roman" pitchFamily="18" charset="0"/>
              </a:rPr>
              <a:t>Артроз суставов</a:t>
            </a:r>
          </a:p>
        </p:txBody>
      </p:sp>
      <p:sp>
        <p:nvSpPr>
          <p:cNvPr id="3" name="Содержимое 2"/>
          <p:cNvSpPr>
            <a:spLocks noGrp="1"/>
          </p:cNvSpPr>
          <p:nvPr>
            <p:ph idx="1"/>
          </p:nvPr>
        </p:nvSpPr>
        <p:spPr>
          <a:xfrm>
            <a:off x="457200" y="1600200"/>
            <a:ext cx="8229600" cy="4972050"/>
          </a:xfrm>
        </p:spPr>
        <p:txBody>
          <a:bodyPr rtlCol="0">
            <a:normAutofit lnSpcReduction="10000"/>
          </a:bodyPr>
          <a:lstStyle/>
          <a:p>
            <a:pPr fontAlgn="auto">
              <a:spcAft>
                <a:spcPts val="0"/>
              </a:spcAft>
              <a:buFont typeface="Arial" pitchFamily="34" charset="0"/>
              <a:buNone/>
              <a:defRPr/>
            </a:pPr>
            <a:r>
              <a:rPr lang="ru-RU" b="1" u="sng" dirty="0">
                <a:latin typeface="Times New Roman" pitchFamily="18" charset="0"/>
                <a:cs typeface="Times New Roman" pitchFamily="18" charset="0"/>
              </a:rPr>
              <a:t>Артроз</a:t>
            </a:r>
            <a:r>
              <a:rPr lang="ru-RU" dirty="0">
                <a:latin typeface="Times New Roman" pitchFamily="18" charset="0"/>
                <a:cs typeface="Times New Roman" pitchFamily="18" charset="0"/>
              </a:rPr>
              <a:t> — деструктивно-дистрофическое заболевание суставов, возникающее вследствие поражения хрящевых тканей суставных поверхностей.</a:t>
            </a:r>
          </a:p>
          <a:p>
            <a:pPr fontAlgn="auto">
              <a:spcAft>
                <a:spcPts val="0"/>
              </a:spcAft>
              <a:buFont typeface="Arial" pitchFamily="34" charset="0"/>
              <a:buNone/>
              <a:defRPr/>
            </a:pPr>
            <a:r>
              <a:rPr lang="ru-RU" b="1" u="sng" dirty="0" err="1">
                <a:latin typeface="Times New Roman" pitchFamily="18" charset="0"/>
                <a:cs typeface="Times New Roman" pitchFamily="18" charset="0"/>
              </a:rPr>
              <a:t>Остеоартроз</a:t>
            </a:r>
            <a:r>
              <a:rPr lang="ru-RU" dirty="0">
                <a:latin typeface="Times New Roman" pitchFamily="18" charset="0"/>
                <a:cs typeface="Times New Roman" pitchFamily="18" charset="0"/>
              </a:rPr>
              <a:t>  — дегенеративно-дистрофическое заболевание суставов, причиной которого является поражение хрящевой ткани суставных поверхностей. (синонимы: </a:t>
            </a:r>
            <a:r>
              <a:rPr lang="ru-RU" b="1" dirty="0">
                <a:latin typeface="Times New Roman" pitchFamily="18" charset="0"/>
                <a:cs typeface="Times New Roman" pitchFamily="18" charset="0"/>
              </a:rPr>
              <a:t>деформирующий </a:t>
            </a:r>
            <a:r>
              <a:rPr lang="ru-RU" b="1" dirty="0" err="1">
                <a:latin typeface="Times New Roman" pitchFamily="18" charset="0"/>
                <a:cs typeface="Times New Roman" pitchFamily="18" charset="0"/>
              </a:rPr>
              <a:t>остеоартроз</a:t>
            </a:r>
            <a:r>
              <a:rPr lang="ru-RU" dirty="0">
                <a:latin typeface="Times New Roman" pitchFamily="18" charset="0"/>
                <a:cs typeface="Times New Roman" pitchFamily="18" charset="0"/>
              </a:rPr>
              <a:t> </a:t>
            </a:r>
            <a:r>
              <a:rPr lang="ru-RU" u="sng" dirty="0">
                <a:solidFill>
                  <a:srgbClr val="FF0000"/>
                </a:solidFill>
                <a:latin typeface="Times New Roman" pitchFamily="18" charset="0"/>
                <a:cs typeface="Times New Roman" pitchFamily="18" charset="0"/>
              </a:rPr>
              <a:t>(</a:t>
            </a:r>
            <a:r>
              <a:rPr lang="ru-RU" b="1" u="sng" dirty="0">
                <a:solidFill>
                  <a:srgbClr val="FF0000"/>
                </a:solidFill>
                <a:latin typeface="Times New Roman" pitchFamily="18" charset="0"/>
                <a:cs typeface="Times New Roman" pitchFamily="18" charset="0"/>
              </a:rPr>
              <a:t>ДОА</a:t>
            </a:r>
            <a:r>
              <a:rPr lang="ru-RU" u="sng" dirty="0">
                <a:solidFill>
                  <a:srgbClr val="FF0000"/>
                </a:solidFill>
                <a:latin typeface="Times New Roman" pitchFamily="18" charset="0"/>
                <a:cs typeface="Times New Roman" pitchFamily="18" charset="0"/>
              </a:rPr>
              <a:t>), </a:t>
            </a:r>
            <a:r>
              <a:rPr lang="ru-RU" b="1" dirty="0">
                <a:latin typeface="Times New Roman" pitchFamily="18" charset="0"/>
                <a:cs typeface="Times New Roman" pitchFamily="18" charset="0"/>
              </a:rPr>
              <a:t>артроз</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деформирующий артроз</a:t>
            </a:r>
            <a:r>
              <a:rPr lang="ru-RU" dirty="0">
                <a:latin typeface="Times New Roman" pitchFamily="18" charset="0"/>
                <a:cs typeface="Times New Roman" pitchFamily="18" charset="0"/>
              </a:rPr>
              <a: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Содержимое 2"/>
          <p:cNvSpPr>
            <a:spLocks noGrp="1"/>
          </p:cNvSpPr>
          <p:nvPr>
            <p:ph idx="1"/>
          </p:nvPr>
        </p:nvSpPr>
        <p:spPr>
          <a:xfrm>
            <a:off x="214313" y="214313"/>
            <a:ext cx="8715375" cy="6429375"/>
          </a:xfrm>
        </p:spPr>
        <p:txBody>
          <a:bodyPr/>
          <a:lstStyle/>
          <a:p>
            <a:pPr>
              <a:buFont typeface="Arial" charset="0"/>
              <a:buNone/>
            </a:pPr>
            <a:r>
              <a:rPr lang="ru-RU" sz="3600" dirty="0">
                <a:latin typeface="Times New Roman" pitchFamily="18" charset="0"/>
                <a:cs typeface="Times New Roman" pitchFamily="18" charset="0"/>
              </a:rPr>
              <a:t>Термин «</a:t>
            </a:r>
            <a:r>
              <a:rPr lang="ru-RU" sz="3600" b="1" u="sng" dirty="0">
                <a:latin typeface="Times New Roman" pitchFamily="18" charset="0"/>
                <a:cs typeface="Times New Roman" pitchFamily="18" charset="0"/>
              </a:rPr>
              <a:t>остеоартроз</a:t>
            </a:r>
            <a:r>
              <a:rPr lang="ru-RU" sz="3600" dirty="0">
                <a:latin typeface="Times New Roman" pitchFamily="18" charset="0"/>
                <a:cs typeface="Times New Roman" pitchFamily="18" charset="0"/>
              </a:rPr>
              <a:t>» объединяет группу заболеваний различной этиологии, </a:t>
            </a:r>
            <a:r>
              <a:rPr lang="ru-RU" sz="3600" b="1" i="1" dirty="0">
                <a:latin typeface="Times New Roman" pitchFamily="18" charset="0"/>
                <a:cs typeface="Times New Roman" pitchFamily="18" charset="0"/>
              </a:rPr>
              <a:t>но со сходными биологическими, морфологическими и клиническими исходами</a:t>
            </a:r>
            <a:r>
              <a:rPr lang="ru-RU" sz="3600" dirty="0">
                <a:latin typeface="Times New Roman" pitchFamily="18" charset="0"/>
                <a:cs typeface="Times New Roman" pitchFamily="18" charset="0"/>
              </a:rPr>
              <a:t>, при которых в патологический процесс вовлекается не только суставной хрящ, но и весь сустав, включая </a:t>
            </a:r>
            <a:r>
              <a:rPr lang="ru-RU" sz="3600" dirty="0" err="1">
                <a:latin typeface="Times New Roman" pitchFamily="18" charset="0"/>
                <a:cs typeface="Times New Roman" pitchFamily="18" charset="0"/>
              </a:rPr>
              <a:t>субхондральную</a:t>
            </a:r>
            <a:r>
              <a:rPr lang="ru-RU" sz="3600" dirty="0">
                <a:latin typeface="Times New Roman" pitchFamily="18" charset="0"/>
                <a:cs typeface="Times New Roman" pitchFamily="18" charset="0"/>
              </a:rPr>
              <a:t> кость, связки, капсулу, синовиальную оболочку и </a:t>
            </a:r>
            <a:r>
              <a:rPr lang="ru-RU" sz="3600" dirty="0" err="1">
                <a:latin typeface="Times New Roman" pitchFamily="18" charset="0"/>
                <a:cs typeface="Times New Roman" pitchFamily="18" charset="0"/>
              </a:rPr>
              <a:t>периартикулярные</a:t>
            </a:r>
            <a:r>
              <a:rPr lang="ru-RU" sz="3600" dirty="0">
                <a:latin typeface="Times New Roman" pitchFamily="18" charset="0"/>
                <a:cs typeface="Times New Roman" pitchFamily="18" charset="0"/>
              </a:rPr>
              <a:t> мышцы.</a:t>
            </a:r>
          </a:p>
          <a:p>
            <a:endParaRPr lang="ru-RU"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C:\Documents and Settings\Admin\Рабочий стол\ГАВМ\ЗАНЯТИЯ ПРАКТИКА И ЛЕКЦИИ\Болезни суставов\АРТРОЗ\1.jpg"/>
          <p:cNvPicPr>
            <a:picLocks noGrp="1" noChangeAspect="1" noChangeArrowheads="1"/>
          </p:cNvPicPr>
          <p:nvPr>
            <p:ph idx="1"/>
          </p:nvPr>
        </p:nvPicPr>
        <p:blipFill>
          <a:blip r:embed="rId2" cstate="print"/>
          <a:srcRect/>
          <a:stretch>
            <a:fillRect/>
          </a:stretch>
        </p:blipFill>
        <p:spPr>
          <a:xfrm>
            <a:off x="214313" y="357188"/>
            <a:ext cx="8715375" cy="6215062"/>
          </a:xfr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C:\Documents and Settings\Admin\Рабочий стол\ГАВМ\ЗАНЯТИЯ ПРАКТИКА И ЛЕКЦИИ\Болезни суставов\АРТРОЗ\3.jpg"/>
          <p:cNvPicPr>
            <a:picLocks noGrp="1" noChangeAspect="1" noChangeArrowheads="1"/>
          </p:cNvPicPr>
          <p:nvPr>
            <p:ph idx="1"/>
          </p:nvPr>
        </p:nvPicPr>
        <p:blipFill>
          <a:blip r:embed="rId2" cstate="print"/>
          <a:srcRect/>
          <a:stretch>
            <a:fillRect/>
          </a:stretch>
        </p:blipFill>
        <p:spPr>
          <a:xfrm>
            <a:off x="222250" y="500063"/>
            <a:ext cx="8629650" cy="6000750"/>
          </a:xfr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313"/>
            <a:ext cx="8229600" cy="5911850"/>
          </a:xfrm>
        </p:spPr>
        <p:txBody>
          <a:bodyPr rtlCol="0">
            <a:normAutofit fontScale="77500" lnSpcReduction="20000"/>
          </a:bodyPr>
          <a:lstStyle/>
          <a:p>
            <a:pPr algn="ctr" fontAlgn="auto">
              <a:spcAft>
                <a:spcPts val="0"/>
              </a:spcAft>
              <a:buFont typeface="Arial" pitchFamily="34" charset="0"/>
              <a:buNone/>
              <a:defRPr/>
            </a:pPr>
            <a:r>
              <a:rPr lang="ru-RU" sz="4200" b="1" u="sng" dirty="0">
                <a:latin typeface="Times New Roman" pitchFamily="18" charset="0"/>
                <a:cs typeface="Times New Roman" pitchFamily="18" charset="0"/>
              </a:rPr>
              <a:t>ЭТИОЛОГИЯ</a:t>
            </a:r>
          </a:p>
          <a:p>
            <a:pPr algn="ctr" fontAlgn="auto">
              <a:spcAft>
                <a:spcPts val="0"/>
              </a:spcAft>
              <a:buFont typeface="Arial" pitchFamily="34" charset="0"/>
              <a:buNone/>
              <a:defRPr/>
            </a:pPr>
            <a:r>
              <a:rPr lang="ru-RU" sz="4200" b="1" i="1" dirty="0" err="1">
                <a:latin typeface="Times New Roman" pitchFamily="18" charset="0"/>
                <a:cs typeface="Times New Roman" pitchFamily="18" charset="0"/>
              </a:rPr>
              <a:t>Остеоартроз</a:t>
            </a:r>
            <a:r>
              <a:rPr lang="ru-RU" sz="4200" b="1" i="1" dirty="0">
                <a:latin typeface="Times New Roman" pitchFamily="18" charset="0"/>
                <a:cs typeface="Times New Roman" pitchFamily="18" charset="0"/>
              </a:rPr>
              <a:t> бывает первичным и вторичным.</a:t>
            </a:r>
            <a:endParaRPr lang="ru-RU" sz="4200" dirty="0">
              <a:latin typeface="Times New Roman" pitchFamily="18" charset="0"/>
              <a:cs typeface="Times New Roman" pitchFamily="18" charset="0"/>
            </a:endParaRPr>
          </a:p>
          <a:p>
            <a:pPr fontAlgn="auto">
              <a:spcAft>
                <a:spcPts val="0"/>
              </a:spcAft>
              <a:buFont typeface="Arial" pitchFamily="34" charset="0"/>
              <a:buNone/>
              <a:defRPr/>
            </a:pPr>
            <a:r>
              <a:rPr lang="ru-RU" sz="4200" u="sng" dirty="0">
                <a:latin typeface="Times New Roman" pitchFamily="18" charset="0"/>
                <a:cs typeface="Times New Roman" pitchFamily="18" charset="0"/>
              </a:rPr>
              <a:t>ПЕРВИЧНЫМ, ИЛИ ИДИОПАТИЧЕСКИМ </a:t>
            </a:r>
            <a:r>
              <a:rPr lang="ru-RU" sz="4200" dirty="0">
                <a:latin typeface="Times New Roman" pitchFamily="18" charset="0"/>
                <a:cs typeface="Times New Roman" pitchFamily="18" charset="0"/>
              </a:rPr>
              <a:t>- Если причина развития заболевания не установлена, </a:t>
            </a:r>
          </a:p>
          <a:p>
            <a:pPr fontAlgn="auto">
              <a:spcAft>
                <a:spcPts val="0"/>
              </a:spcAft>
              <a:buFont typeface="Arial" pitchFamily="34" charset="0"/>
              <a:buNone/>
              <a:defRPr/>
            </a:pPr>
            <a:endParaRPr lang="ru-RU" sz="4200" dirty="0">
              <a:latin typeface="Times New Roman" pitchFamily="18" charset="0"/>
              <a:cs typeface="Times New Roman" pitchFamily="18" charset="0"/>
            </a:endParaRPr>
          </a:p>
          <a:p>
            <a:pPr fontAlgn="auto">
              <a:spcAft>
                <a:spcPts val="0"/>
              </a:spcAft>
              <a:buFont typeface="Arial" pitchFamily="34" charset="0"/>
              <a:buNone/>
              <a:defRPr/>
            </a:pPr>
            <a:r>
              <a:rPr lang="ru-RU" sz="4200" u="sng" dirty="0">
                <a:latin typeface="Times New Roman" pitchFamily="18" charset="0"/>
                <a:cs typeface="Times New Roman" pitchFamily="18" charset="0"/>
              </a:rPr>
              <a:t>ВТОРИЧНЫЙ ОСТЕОАРТРОЗ  </a:t>
            </a:r>
            <a:r>
              <a:rPr lang="ru-RU" sz="4200" dirty="0">
                <a:latin typeface="Times New Roman" pitchFamily="18" charset="0"/>
                <a:cs typeface="Times New Roman" pitchFamily="18" charset="0"/>
              </a:rPr>
              <a:t>- имеет явную причину: он развивается после травмы, при нарушениях метаболизма, эндокринных заболеваниях, как исход дегенеративно-некротического процесса как исход воспалительного процесса.</a:t>
            </a:r>
          </a:p>
          <a:p>
            <a:pPr fontAlgn="auto">
              <a:spcAft>
                <a:spcPts val="0"/>
              </a:spcAft>
              <a:buFont typeface="Arial" pitchFamily="34" charset="0"/>
              <a:buChar char="•"/>
              <a:defRPr/>
            </a:pPr>
            <a:endParaRPr lang="ru-RU"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C:\Documents and Settings\Admin\Рабочий стол\ГАВМ\ЗАНЯТИЯ ПРАКТИКА И ЛЕКЦИИ\Болезни суставов\АРТРОЗ\4.jpg"/>
          <p:cNvPicPr>
            <a:picLocks noGrp="1" noChangeAspect="1" noChangeArrowheads="1"/>
          </p:cNvPicPr>
          <p:nvPr>
            <p:ph idx="1"/>
          </p:nvPr>
        </p:nvPicPr>
        <p:blipFill>
          <a:blip r:embed="rId2" cstate="print"/>
          <a:srcRect/>
          <a:stretch>
            <a:fillRect/>
          </a:stretch>
        </p:blipFill>
        <p:spPr>
          <a:xfrm>
            <a:off x="-3175" y="20638"/>
            <a:ext cx="9147175" cy="6837362"/>
          </a:xfr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13" y="214313"/>
            <a:ext cx="8715375" cy="6357937"/>
          </a:xfrm>
        </p:spPr>
        <p:txBody>
          <a:bodyPr rtlCol="0">
            <a:normAutofit fontScale="70000" lnSpcReduction="20000"/>
          </a:bodyPr>
          <a:lstStyle/>
          <a:p>
            <a:pPr algn="ctr" fontAlgn="auto">
              <a:spcAft>
                <a:spcPts val="0"/>
              </a:spcAft>
              <a:buFont typeface="Arial" pitchFamily="34" charset="0"/>
              <a:buNone/>
              <a:defRPr/>
            </a:pPr>
            <a:r>
              <a:rPr lang="ru-RU" b="1" dirty="0">
                <a:solidFill>
                  <a:srgbClr val="FF0000"/>
                </a:solidFill>
                <a:latin typeface="Times New Roman" pitchFamily="18" charset="0"/>
                <a:cs typeface="Times New Roman" pitchFamily="18" charset="0"/>
              </a:rPr>
              <a:t>ПАТОГЕНЕЗ</a:t>
            </a:r>
          </a:p>
          <a:p>
            <a:pPr fontAlgn="auto">
              <a:spcAft>
                <a:spcPts val="0"/>
              </a:spcAft>
              <a:buFont typeface="Arial" pitchFamily="34" charset="0"/>
              <a:buNone/>
              <a:defRPr/>
            </a:pPr>
            <a:r>
              <a:rPr lang="ru-RU" sz="3400" dirty="0">
                <a:latin typeface="Times New Roman" pitchFamily="18" charset="0"/>
                <a:cs typeface="Times New Roman" pitchFamily="18" charset="0"/>
              </a:rPr>
              <a:t>В основе патогенеза лежит нарушение функции и структуры хряща сустава. Суставной хрящ — высокоспециализированная ткань, состоящая из матрикса и погруженных в него </a:t>
            </a:r>
            <a:r>
              <a:rPr lang="ru-RU" sz="3400" dirty="0" err="1">
                <a:latin typeface="Times New Roman" pitchFamily="18" charset="0"/>
                <a:cs typeface="Times New Roman" pitchFamily="18" charset="0"/>
              </a:rPr>
              <a:t>хондроцитов</a:t>
            </a:r>
            <a:r>
              <a:rPr lang="ru-RU" sz="3400" dirty="0">
                <a:latin typeface="Times New Roman" pitchFamily="18" charset="0"/>
                <a:cs typeface="Times New Roman" pitchFamily="18" charset="0"/>
              </a:rPr>
              <a:t>. Матрикс содержит две главные макромолекулы, </a:t>
            </a:r>
            <a:r>
              <a:rPr lang="ru-RU" sz="3400" dirty="0" err="1">
                <a:latin typeface="Times New Roman" pitchFamily="18" charset="0"/>
                <a:cs typeface="Times New Roman" pitchFamily="18" charset="0"/>
              </a:rPr>
              <a:t>гликозамины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протеогликаны</a:t>
            </a:r>
            <a:r>
              <a:rPr lang="ru-RU" sz="3400" dirty="0">
                <a:latin typeface="Times New Roman" pitchFamily="18" charset="0"/>
                <a:cs typeface="Times New Roman" pitchFamily="18" charset="0"/>
              </a:rPr>
              <a:t>) и коллаген. Высокая концентрация </a:t>
            </a:r>
            <a:r>
              <a:rPr lang="ru-RU" sz="3400" dirty="0" err="1">
                <a:latin typeface="Times New Roman" pitchFamily="18" charset="0"/>
                <a:cs typeface="Times New Roman" pitchFamily="18" charset="0"/>
              </a:rPr>
              <a:t>протеогликанов</a:t>
            </a:r>
            <a:r>
              <a:rPr lang="ru-RU" sz="3400" dirty="0">
                <a:latin typeface="Times New Roman" pitchFamily="18" charset="0"/>
                <a:cs typeface="Times New Roman" pitchFamily="18" charset="0"/>
              </a:rPr>
              <a:t> в хряще держит </a:t>
            </a:r>
            <a:r>
              <a:rPr lang="ru-RU" sz="3400" dirty="0" err="1">
                <a:latin typeface="Times New Roman" pitchFamily="18" charset="0"/>
                <a:cs typeface="Times New Roman" pitchFamily="18" charset="0"/>
              </a:rPr>
              <a:t>коллагеновую</a:t>
            </a:r>
            <a:r>
              <a:rPr lang="ru-RU" sz="3400" dirty="0">
                <a:latin typeface="Times New Roman" pitchFamily="18" charset="0"/>
                <a:cs typeface="Times New Roman" pitchFamily="18" charset="0"/>
              </a:rPr>
              <a:t> сеть под напряжением, способствуя таким образом равномерному распределению нагрузки, которая воздействует на хрящ, и обеспечивая восстановление формы после прекращения действия нагрузки. При потере даже небольшого количества </a:t>
            </a:r>
            <a:r>
              <a:rPr lang="ru-RU" sz="3400" dirty="0" err="1">
                <a:latin typeface="Times New Roman" pitchFamily="18" charset="0"/>
                <a:cs typeface="Times New Roman" pitchFamily="18" charset="0"/>
              </a:rPr>
              <a:t>гликозаминов</a:t>
            </a:r>
            <a:r>
              <a:rPr lang="ru-RU" sz="3400" dirty="0">
                <a:latin typeface="Times New Roman" pitchFamily="18" charset="0"/>
                <a:cs typeface="Times New Roman" pitchFamily="18" charset="0"/>
              </a:rPr>
              <a:t> сопротивление матрикса хряща к воздействию физической нагрузки уменьшается, и поверхность хряща становится чувствительной к повреждению. На самых ранних стадиях артроза хрящ становится толще, чем в норме, но при прогрессировании — истончается. Хрящ становится мягким и рыхлым, на нём появляются глубокие язвы, обычно только в наиболее нагружаемой части сустава.</a:t>
            </a:r>
          </a:p>
          <a:p>
            <a:pPr fontAlgn="auto">
              <a:spcAft>
                <a:spcPts val="0"/>
              </a:spcAft>
              <a:buFont typeface="Arial" pitchFamily="34" charset="0"/>
              <a:buChar char="•"/>
              <a:defRPr/>
            </a:pPr>
            <a:endParaRPr lang="ru-RU"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C:\Documents and Settings\Admin\Рабочий стол\ГАВМ\ЗАНЯТИЯ ПРАКТИКА И ЛЕКЦИИ\Болезни суставов\АРТРОЗ\2.jpg"/>
          <p:cNvPicPr>
            <a:picLocks noGrp="1" noChangeAspect="1" noChangeArrowheads="1"/>
          </p:cNvPicPr>
          <p:nvPr>
            <p:ph idx="1"/>
          </p:nvPr>
        </p:nvPicPr>
        <p:blipFill>
          <a:blip r:embed="rId2" cstate="print"/>
          <a:srcRect/>
          <a:stretch>
            <a:fillRect/>
          </a:stretch>
        </p:blipFill>
        <p:spPr>
          <a:xfrm>
            <a:off x="0" y="928688"/>
            <a:ext cx="9144000" cy="4857750"/>
          </a:xfr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C:\Documents and Settings\Admin\Рабочий стол\ГАВМ\ЗАНЯТИЯ ПРАКТИКА И ЛЕКЦИИ\Болезни суставов\АРТРОЗ\5.jpg"/>
          <p:cNvPicPr>
            <a:picLocks noGrp="1" noChangeAspect="1" noChangeArrowheads="1"/>
          </p:cNvPicPr>
          <p:nvPr>
            <p:ph idx="1"/>
          </p:nvPr>
        </p:nvPicPr>
        <p:blipFill>
          <a:blip r:embed="rId2" cstate="print"/>
          <a:srcRect/>
          <a:stretch>
            <a:fillRect/>
          </a:stretch>
        </p:blipFill>
        <p:spPr>
          <a:xfrm>
            <a:off x="428625" y="339725"/>
            <a:ext cx="8345488" cy="6253163"/>
          </a:xfr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Содержимое 2"/>
          <p:cNvSpPr>
            <a:spLocks noGrp="1"/>
          </p:cNvSpPr>
          <p:nvPr>
            <p:ph idx="1"/>
          </p:nvPr>
        </p:nvSpPr>
        <p:spPr>
          <a:xfrm>
            <a:off x="0" y="357188"/>
            <a:ext cx="9144000" cy="6215062"/>
          </a:xfrm>
        </p:spPr>
        <p:txBody>
          <a:bodyPr/>
          <a:lstStyle/>
          <a:p>
            <a:pPr>
              <a:buFont typeface="Arial" charset="0"/>
              <a:buNone/>
            </a:pPr>
            <a:r>
              <a:rPr lang="ru-RU" sz="3600" b="1" u="sng" dirty="0">
                <a:latin typeface="Times New Roman" pitchFamily="18" charset="0"/>
                <a:cs typeface="Times New Roman" pitchFamily="18" charset="0"/>
              </a:rPr>
              <a:t>ИСХОД АРТРОЗА</a:t>
            </a:r>
            <a:r>
              <a:rPr lang="ru-RU" sz="3600" dirty="0">
                <a:latin typeface="Times New Roman" pitchFamily="18" charset="0"/>
                <a:cs typeface="Times New Roman" pitchFamily="18" charset="0"/>
              </a:rPr>
              <a:t> — полное разрушение сустава с формированием </a:t>
            </a:r>
            <a:r>
              <a:rPr lang="ru-RU" sz="3600" b="1" u="sng" dirty="0">
                <a:latin typeface="Times New Roman" pitchFamily="18" charset="0"/>
                <a:cs typeface="Times New Roman" pitchFamily="18" charset="0"/>
              </a:rPr>
              <a:t>АНКИЛОЗА </a:t>
            </a:r>
            <a:r>
              <a:rPr lang="ru-RU" sz="3600" dirty="0">
                <a:latin typeface="Times New Roman" pitchFamily="18" charset="0"/>
                <a:cs typeface="Times New Roman" pitchFamily="18" charset="0"/>
              </a:rPr>
              <a:t>- полной неподвижности сустава или с неестественной подвижностью. Это сопровождается тяжёлым нарушением функции конечности. В последнее время, не дожидаясь исхода заболевания, все чаще применяют специальные операции по замене сустава протезом - эндопротезирование сустава.</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Admin\Рабочий стол\ГАВМ\ЗАНЯТИЯ ПРАКТИКА И ЛЕКЦИИ\Болезни суставов\РЕНТГЕНОАНАТОМИЯ 4.jpg"/>
          <p:cNvPicPr>
            <a:picLocks noGrp="1" noChangeAspect="1" noChangeArrowheads="1"/>
          </p:cNvPicPr>
          <p:nvPr>
            <p:ph idx="1"/>
          </p:nvPr>
        </p:nvPicPr>
        <p:blipFill>
          <a:blip r:embed="rId2" cstate="print"/>
          <a:srcRect/>
          <a:stretch>
            <a:fillRect/>
          </a:stretch>
        </p:blipFill>
        <p:spPr>
          <a:xfrm>
            <a:off x="0" y="0"/>
            <a:ext cx="3238500" cy="6858000"/>
          </a:xfrm>
        </p:spPr>
      </p:pic>
      <p:pic>
        <p:nvPicPr>
          <p:cNvPr id="16387" name="Picture 3" descr="C:\Documents and Settings\Admin\Рабочий стол\ГАВМ\ЗАНЯТИЯ ПРАКТИКА И ЛЕКЦИИ\Болезни суставов\Копия РЕНТГЕНОАНАТОМИЯ 4.jpg"/>
          <p:cNvPicPr>
            <a:picLocks noChangeAspect="1" noChangeArrowheads="1"/>
          </p:cNvPicPr>
          <p:nvPr/>
        </p:nvPicPr>
        <p:blipFill>
          <a:blip r:embed="rId3" cstate="print"/>
          <a:srcRect/>
          <a:stretch>
            <a:fillRect/>
          </a:stretch>
        </p:blipFill>
        <p:spPr bwMode="auto">
          <a:xfrm>
            <a:off x="3314700" y="0"/>
            <a:ext cx="5829300" cy="68580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0"/>
            <a:ext cx="8229600" cy="1143000"/>
          </a:xfrm>
        </p:spPr>
        <p:txBody>
          <a:bodyPr rtlCol="0">
            <a:normAutofit/>
          </a:bodyPr>
          <a:lstStyle/>
          <a:p>
            <a:pPr fontAlgn="auto">
              <a:spcAft>
                <a:spcPts val="0"/>
              </a:spcAft>
              <a:defRPr/>
            </a:pPr>
            <a:r>
              <a:rPr lang="ru-RU" dirty="0">
                <a:solidFill>
                  <a:srgbClr val="FF0000"/>
                </a:solidFill>
                <a:latin typeface="Times New Roman" pitchFamily="18" charset="0"/>
                <a:cs typeface="Times New Roman" pitchFamily="18" charset="0"/>
              </a:rPr>
              <a:t>Анкилоз суставов</a:t>
            </a:r>
          </a:p>
        </p:txBody>
      </p:sp>
      <p:pic>
        <p:nvPicPr>
          <p:cNvPr id="119811" name="Picture 2" descr="C:\Documents and Settings\Admin\Рабочий стол\ГАВМ\ЗАНЯТИЯ ПРАКТИКА И ЛЕКЦИИ\Болезни суставов\АНКИЛОЗ\артрит панус анкилоз.jpg"/>
          <p:cNvPicPr>
            <a:picLocks noGrp="1" noChangeAspect="1" noChangeArrowheads="1"/>
          </p:cNvPicPr>
          <p:nvPr>
            <p:ph idx="1"/>
          </p:nvPr>
        </p:nvPicPr>
        <p:blipFill>
          <a:blip r:embed="rId2" cstate="print"/>
          <a:srcRect/>
          <a:stretch>
            <a:fillRect/>
          </a:stretch>
        </p:blipFill>
        <p:spPr>
          <a:xfrm>
            <a:off x="571500" y="879475"/>
            <a:ext cx="8143875" cy="5713413"/>
          </a:xfr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Заголовок 1"/>
          <p:cNvSpPr>
            <a:spLocks noGrp="1"/>
          </p:cNvSpPr>
          <p:nvPr>
            <p:ph type="title"/>
          </p:nvPr>
        </p:nvSpPr>
        <p:spPr/>
        <p:txBody>
          <a:bodyPr/>
          <a:lstStyle/>
          <a:p>
            <a:r>
              <a:rPr lang="ru-RU" sz="3200" dirty="0">
                <a:solidFill>
                  <a:srgbClr val="FF0000"/>
                </a:solidFill>
                <a:latin typeface="Times New Roman" pitchFamily="18" charset="0"/>
                <a:cs typeface="Times New Roman" pitchFamily="18" charset="0"/>
              </a:rPr>
              <a:t>Дифференциальная диагностика деформирующего артрита и артроза</a:t>
            </a:r>
            <a:endParaRPr lang="ru-RU" sz="3200" b="1" u="sng"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14313" y="1600200"/>
            <a:ext cx="8643937" cy="4972050"/>
          </a:xfrm>
        </p:spPr>
        <p:txBody>
          <a:bodyPr rtlCol="0">
            <a:normAutofit fontScale="85000" lnSpcReduction="20000"/>
          </a:bodyPr>
          <a:lstStyle/>
          <a:p>
            <a:pPr fontAlgn="auto">
              <a:spcAft>
                <a:spcPts val="0"/>
              </a:spcAft>
              <a:buFont typeface="Arial" pitchFamily="34" charset="0"/>
              <a:buChar char="•"/>
              <a:defRPr/>
            </a:pPr>
            <a:r>
              <a:rPr lang="ru-RU" b="1" u="sng" dirty="0">
                <a:latin typeface="Times New Roman" pitchFamily="18" charset="0"/>
                <a:cs typeface="Times New Roman" pitchFamily="18" charset="0"/>
              </a:rPr>
              <a:t>Артрит</a:t>
            </a:r>
            <a:r>
              <a:rPr lang="ru-RU" b="1" dirty="0">
                <a:latin typeface="Times New Roman" pitchFamily="18" charset="0"/>
                <a:cs typeface="Times New Roman" pitchFamily="18" charset="0"/>
              </a:rPr>
              <a:t>  — </a:t>
            </a:r>
            <a:r>
              <a:rPr lang="ru-RU" dirty="0">
                <a:latin typeface="Times New Roman" pitchFamily="18" charset="0"/>
                <a:cs typeface="Times New Roman" pitchFamily="18" charset="0"/>
              </a:rPr>
              <a:t>собирательное обозначение любых воспалительных болезней (поражений) суставов.</a:t>
            </a:r>
          </a:p>
          <a:p>
            <a:pPr fontAlgn="auto">
              <a:spcAft>
                <a:spcPts val="0"/>
              </a:spcAft>
              <a:buFont typeface="Arial" pitchFamily="34" charset="0"/>
              <a:buChar char="•"/>
              <a:defRPr/>
            </a:pPr>
            <a:r>
              <a:rPr lang="ru-RU" b="1" u="sng" dirty="0">
                <a:latin typeface="Times New Roman" pitchFamily="18" charset="0"/>
                <a:cs typeface="Times New Roman" pitchFamily="18" charset="0"/>
              </a:rPr>
              <a:t>Артроз</a:t>
            </a:r>
            <a:r>
              <a:rPr lang="ru-RU" b="1" dirty="0">
                <a:latin typeface="Times New Roman" pitchFamily="18" charset="0"/>
                <a:cs typeface="Times New Roman" pitchFamily="18" charset="0"/>
              </a:rPr>
              <a:t> — </a:t>
            </a:r>
            <a:r>
              <a:rPr lang="ru-RU" dirty="0">
                <a:latin typeface="Times New Roman" pitchFamily="18" charset="0"/>
                <a:cs typeface="Times New Roman" pitchFamily="18" charset="0"/>
              </a:rPr>
              <a:t>деструктивно-дистрофическое заболевание суставов, возникающее вследствие поражения хрящевых тканей суставных поверхностей. При артрозе наблюдается</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деформация сустава.</a:t>
            </a:r>
          </a:p>
          <a:p>
            <a:pPr fontAlgn="auto">
              <a:spcAft>
                <a:spcPts val="0"/>
              </a:spcAft>
              <a:buFont typeface="Arial" pitchFamily="34" charset="0"/>
              <a:buChar char="•"/>
              <a:defRPr/>
            </a:pPr>
            <a:r>
              <a:rPr lang="ru-RU" b="1" dirty="0">
                <a:solidFill>
                  <a:srgbClr val="FF0000"/>
                </a:solidFill>
                <a:latin typeface="Times New Roman" pitchFamily="18" charset="0"/>
                <a:cs typeface="Times New Roman" pitchFamily="18" charset="0"/>
              </a:rPr>
              <a:t>Деформирующий </a:t>
            </a:r>
            <a:r>
              <a:rPr lang="ru-RU" b="1" dirty="0" err="1">
                <a:solidFill>
                  <a:srgbClr val="FF0000"/>
                </a:solidFill>
                <a:latin typeface="Times New Roman" pitchFamily="18" charset="0"/>
                <a:cs typeface="Times New Roman" pitchFamily="18" charset="0"/>
              </a:rPr>
              <a:t>остеоартрит</a:t>
            </a:r>
            <a:r>
              <a:rPr lang="ru-RU" dirty="0">
                <a:solidFill>
                  <a:srgbClr val="FF0000"/>
                </a:solidFill>
                <a:latin typeface="Times New Roman" pitchFamily="18" charset="0"/>
                <a:cs typeface="Times New Roman" pitchFamily="18" charset="0"/>
              </a:rPr>
              <a:t> </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остеоартроз</a:t>
            </a:r>
            <a:r>
              <a:rPr lang="ru-RU" b="1" dirty="0">
                <a:latin typeface="Times New Roman" pitchFamily="18" charset="0"/>
                <a:cs typeface="Times New Roman" pitchFamily="18" charset="0"/>
              </a:rPr>
              <a:t> или (ДОА)</a:t>
            </a:r>
            <a:r>
              <a:rPr lang="ru-RU" dirty="0">
                <a:latin typeface="Times New Roman" pitchFamily="18" charset="0"/>
                <a:cs typeface="Times New Roman" pitchFamily="18" charset="0"/>
              </a:rPr>
              <a:t> – это хроническое заболевание суставов. При этом возникает постепенное разрушение суставного хряща, приводящее к изменениям поверхностей и деформации самого сустава.</a:t>
            </a:r>
          </a:p>
          <a:p>
            <a:pPr algn="ctr" fontAlgn="auto">
              <a:spcAft>
                <a:spcPts val="0"/>
              </a:spcAft>
              <a:buFont typeface="Arial" pitchFamily="34" charset="0"/>
              <a:buNone/>
              <a:defRPr/>
            </a:pPr>
            <a:r>
              <a:rPr lang="ru-RU" b="1" i="1" dirty="0">
                <a:latin typeface="Times New Roman" pitchFamily="18" charset="0"/>
                <a:cs typeface="Times New Roman" pitchFamily="18" charset="0"/>
              </a:rPr>
              <a:t>Термин «деформирующий </a:t>
            </a:r>
            <a:r>
              <a:rPr lang="ru-RU" b="1" i="1" dirty="0" err="1">
                <a:latin typeface="Times New Roman" pitchFamily="18" charset="0"/>
                <a:cs typeface="Times New Roman" pitchFamily="18" charset="0"/>
              </a:rPr>
              <a:t>остеоартрит</a:t>
            </a:r>
            <a:r>
              <a:rPr lang="ru-RU" b="1" i="1" dirty="0">
                <a:latin typeface="Times New Roman" pitchFamily="18" charset="0"/>
                <a:cs typeface="Times New Roman" pitchFamily="18" charset="0"/>
              </a:rPr>
              <a:t>» чаще применяется в зарубежной терминологии</a:t>
            </a:r>
            <a:r>
              <a:rPr lang="ru-RU" dirty="0"/>
              <a:t>.</a:t>
            </a:r>
            <a:endParaRPr lang="ru-RU" dirty="0">
              <a:latin typeface="Times New Roman" pitchFamily="18" charset="0"/>
              <a:cs typeface="Times New Roman" pitchFamily="18" charset="0"/>
            </a:endParaRPr>
          </a:p>
          <a:p>
            <a:pPr fontAlgn="auto">
              <a:spcAft>
                <a:spcPts val="0"/>
              </a:spcAft>
              <a:buFont typeface="Arial" pitchFamily="34" charset="0"/>
              <a:buChar char="•"/>
              <a:defRPr/>
            </a:pPr>
            <a:endParaRPr lang="ru-RU"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4" y="285750"/>
            <a:ext cx="8535863" cy="6215063"/>
          </a:xfrm>
        </p:spPr>
        <p:txBody>
          <a:bodyPr rtlCol="0">
            <a:normAutofit fontScale="92500" lnSpcReduction="10000"/>
          </a:bodyPr>
          <a:lstStyle/>
          <a:p>
            <a:pPr fontAlgn="auto">
              <a:spcAft>
                <a:spcPts val="0"/>
              </a:spcAft>
              <a:buFont typeface="Arial" pitchFamily="34" charset="0"/>
              <a:buChar char="•"/>
              <a:defRPr/>
            </a:pPr>
            <a:r>
              <a:rPr lang="ru-RU" b="1" u="sng" dirty="0" err="1">
                <a:latin typeface="Times New Roman" pitchFamily="18" charset="0"/>
                <a:cs typeface="Times New Roman" pitchFamily="18" charset="0"/>
              </a:rPr>
              <a:t>Остеоартроз</a:t>
            </a:r>
            <a:r>
              <a:rPr lang="ru-RU" dirty="0">
                <a:latin typeface="Times New Roman" pitchFamily="18" charset="0"/>
                <a:cs typeface="Times New Roman" pitchFamily="18" charset="0"/>
              </a:rPr>
              <a:t>  — дегенеративно-дистрофическое заболевание суставов, причиной которого является поражение хрящевой ткани суставных поверхностей. (синонимы: </a:t>
            </a:r>
            <a:r>
              <a:rPr lang="ru-RU" b="1" dirty="0">
                <a:latin typeface="Times New Roman" pitchFamily="18" charset="0"/>
                <a:cs typeface="Times New Roman" pitchFamily="18" charset="0"/>
              </a:rPr>
              <a:t>деформирующий </a:t>
            </a:r>
            <a:r>
              <a:rPr lang="ru-RU" b="1" dirty="0" err="1">
                <a:latin typeface="Times New Roman" pitchFamily="18" charset="0"/>
                <a:cs typeface="Times New Roman" pitchFamily="18" charset="0"/>
              </a:rPr>
              <a:t>остеоартроз</a:t>
            </a:r>
            <a:r>
              <a:rPr lang="ru-RU" dirty="0">
                <a:latin typeface="Times New Roman" pitchFamily="18" charset="0"/>
                <a:cs typeface="Times New Roman" pitchFamily="18" charset="0"/>
              </a:rPr>
              <a:t> </a:t>
            </a:r>
            <a:r>
              <a:rPr lang="ru-RU" u="sng" dirty="0">
                <a:solidFill>
                  <a:srgbClr val="FF0000"/>
                </a:solidFill>
                <a:latin typeface="Times New Roman" pitchFamily="18" charset="0"/>
                <a:cs typeface="Times New Roman" pitchFamily="18" charset="0"/>
              </a:rPr>
              <a:t>(</a:t>
            </a:r>
            <a:r>
              <a:rPr lang="ru-RU" b="1" u="sng" dirty="0">
                <a:solidFill>
                  <a:srgbClr val="FF0000"/>
                </a:solidFill>
                <a:latin typeface="Times New Roman" pitchFamily="18" charset="0"/>
                <a:cs typeface="Times New Roman" pitchFamily="18" charset="0"/>
              </a:rPr>
              <a:t>ДОА</a:t>
            </a:r>
            <a:r>
              <a:rPr lang="ru-RU" u="sng" dirty="0">
                <a:solidFill>
                  <a:srgbClr val="FF0000"/>
                </a:solidFill>
                <a:latin typeface="Times New Roman" pitchFamily="18" charset="0"/>
                <a:cs typeface="Times New Roman" pitchFamily="18" charset="0"/>
              </a:rPr>
              <a:t>), </a:t>
            </a:r>
            <a:r>
              <a:rPr lang="ru-RU" b="1" dirty="0">
                <a:latin typeface="Times New Roman" pitchFamily="18" charset="0"/>
                <a:cs typeface="Times New Roman" pitchFamily="18" charset="0"/>
              </a:rPr>
              <a:t>артроз</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деформирующий артроз</a:t>
            </a:r>
            <a:r>
              <a:rPr lang="ru-RU" dirty="0">
                <a:latin typeface="Times New Roman" pitchFamily="18" charset="0"/>
                <a:cs typeface="Times New Roman" pitchFamily="18" charset="0"/>
              </a:rPr>
              <a:t>).</a:t>
            </a:r>
          </a:p>
          <a:p>
            <a:pPr fontAlgn="auto">
              <a:spcAft>
                <a:spcPts val="0"/>
              </a:spcAft>
              <a:buFont typeface="Arial" pitchFamily="34" charset="0"/>
              <a:buChar char="•"/>
              <a:defRPr/>
            </a:pPr>
            <a:r>
              <a:rPr lang="ru-RU" b="1" dirty="0">
                <a:latin typeface="Times New Roman" pitchFamily="18" charset="0"/>
                <a:cs typeface="Times New Roman" pitchFamily="18" charset="0"/>
              </a:rPr>
              <a:t>ОСТЕОАРТРИТ</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Osteoarthritis</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ДЕФОРМИРУЮЩИЙ АРТРИТ</a:t>
            </a:r>
            <a:r>
              <a:rPr lang="ru-RU" dirty="0">
                <a:latin typeface="Times New Roman" pitchFamily="18" charset="0"/>
                <a:cs typeface="Times New Roman" pitchFamily="18" charset="0"/>
              </a:rPr>
              <a:t>, воспаление сустава с поражением суставных костей. Наблюдают у лошадей, волов и собак. Чаще поражаются коленный, </a:t>
            </a:r>
            <a:r>
              <a:rPr lang="ru-RU" dirty="0" err="1">
                <a:latin typeface="Times New Roman" pitchFamily="18" charset="0"/>
                <a:cs typeface="Times New Roman" pitchFamily="18" charset="0"/>
              </a:rPr>
              <a:t>лопатко</a:t>
            </a:r>
            <a:r>
              <a:rPr lang="ru-RU" dirty="0">
                <a:latin typeface="Times New Roman" pitchFamily="18" charset="0"/>
                <a:cs typeface="Times New Roman" pitchFamily="18" charset="0"/>
              </a:rPr>
              <a:t> плечевой, венечный, запястный суставы. При О. развивается периостит, экзостозы,… …(</a:t>
            </a:r>
            <a:r>
              <a:rPr lang="ru-RU" b="1" i="1" dirty="0">
                <a:latin typeface="Times New Roman" pitchFamily="18" charset="0"/>
                <a:cs typeface="Times New Roman" pitchFamily="18" charset="0"/>
              </a:rPr>
              <a:t>Ветеринарный энциклопедический словар</a:t>
            </a:r>
            <a:r>
              <a:rPr lang="ru-RU" b="1" i="1" dirty="0"/>
              <a:t>ь)</a:t>
            </a:r>
            <a:endParaRPr lang="ru-RU" dirty="0"/>
          </a:p>
          <a:p>
            <a:pPr fontAlgn="auto">
              <a:spcAft>
                <a:spcPts val="0"/>
              </a:spcAft>
              <a:buFont typeface="Arial" pitchFamily="34" charset="0"/>
              <a:buChar char="•"/>
              <a:defRPr/>
            </a:pPr>
            <a:endParaRPr lang="ru-RU" dirty="0">
              <a:latin typeface="Times New Roman" pitchFamily="18" charset="0"/>
              <a:cs typeface="Times New Roman" pitchFamily="18" charset="0"/>
            </a:endParaRPr>
          </a:p>
          <a:p>
            <a:pPr fontAlgn="auto">
              <a:spcAft>
                <a:spcPts val="0"/>
              </a:spcAft>
              <a:buFont typeface="Arial" pitchFamily="34" charset="0"/>
              <a:buChar char="•"/>
              <a:defRPr/>
            </a:pPr>
            <a:endParaRPr lang="ru-RU"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fontAlgn="auto">
              <a:spcAft>
                <a:spcPts val="0"/>
              </a:spcAft>
              <a:defRPr/>
            </a:pPr>
            <a:r>
              <a:rPr lang="ru-RU" dirty="0">
                <a:solidFill>
                  <a:srgbClr val="FF0000"/>
                </a:solidFill>
                <a:latin typeface="Times New Roman" pitchFamily="18" charset="0"/>
                <a:cs typeface="Times New Roman" pitchFamily="18" charset="0"/>
              </a:rPr>
              <a:t>Ложный сустав и его причины</a:t>
            </a:r>
          </a:p>
        </p:txBody>
      </p:sp>
      <p:sp>
        <p:nvSpPr>
          <p:cNvPr id="122883" name="Содержимое 2"/>
          <p:cNvSpPr>
            <a:spLocks noGrp="1"/>
          </p:cNvSpPr>
          <p:nvPr>
            <p:ph idx="1"/>
          </p:nvPr>
        </p:nvSpPr>
        <p:spPr>
          <a:xfrm>
            <a:off x="214313" y="1600200"/>
            <a:ext cx="8643937" cy="4900613"/>
          </a:xfrm>
        </p:spPr>
        <p:txBody>
          <a:bodyPr/>
          <a:lstStyle/>
          <a:p>
            <a:pPr>
              <a:buFont typeface="Arial" charset="0"/>
              <a:buNone/>
            </a:pPr>
            <a:r>
              <a:rPr lang="ru-RU" sz="4000" b="1" u="sng" dirty="0">
                <a:latin typeface="Times New Roman" pitchFamily="18" charset="0"/>
                <a:cs typeface="Times New Roman" pitchFamily="18" charset="0"/>
              </a:rPr>
              <a:t>Ложный сустав</a:t>
            </a:r>
            <a:r>
              <a:rPr lang="ru-RU" sz="4000" dirty="0">
                <a:latin typeface="Times New Roman" pitchFamily="18" charset="0"/>
                <a:cs typeface="Times New Roman" pitchFamily="18" charset="0"/>
              </a:rPr>
              <a:t> — вариант процесса сращения костных отломков, когда по прошествии двойного среднего срока, необходимого для формирования полноценной костной мозоли, рентгенологические признаки консолидации отсутствуют</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C:\Documents and Settings\Admin\Рабочий стол\ГАВМ\ЗАНЯТИЯ ПРАКТИКА И ЛЕКЦИИ\Болезни суставов\ПСЕВДОАРТРОЗ\ПСЕВДОАРТРОЗ 1.jpg"/>
          <p:cNvPicPr>
            <a:picLocks noGrp="1" noChangeAspect="1" noChangeArrowheads="1"/>
          </p:cNvPicPr>
          <p:nvPr>
            <p:ph idx="1"/>
          </p:nvPr>
        </p:nvPicPr>
        <p:blipFill>
          <a:blip r:embed="rId2" cstate="print"/>
          <a:srcRect/>
          <a:stretch>
            <a:fillRect/>
          </a:stretch>
        </p:blipFill>
        <p:spPr>
          <a:xfrm>
            <a:off x="3857625" y="0"/>
            <a:ext cx="5286375" cy="3803650"/>
          </a:xfrm>
        </p:spPr>
      </p:pic>
      <p:pic>
        <p:nvPicPr>
          <p:cNvPr id="123907" name="Picture 3" descr="C:\Documents and Settings\Admin\Рабочий стол\ГАВМ\ЗАНЯТИЯ ПРАКТИКА И ЛЕКЦИИ\Болезни суставов\ПСЕВДОАРТРОЗ\ПСЕВДОАРТРОЗ 2.jpg"/>
          <p:cNvPicPr>
            <a:picLocks noChangeAspect="1" noChangeArrowheads="1"/>
          </p:cNvPicPr>
          <p:nvPr/>
        </p:nvPicPr>
        <p:blipFill>
          <a:blip r:embed="rId3" cstate="print"/>
          <a:srcRect/>
          <a:stretch>
            <a:fillRect/>
          </a:stretch>
        </p:blipFill>
        <p:spPr bwMode="auto">
          <a:xfrm>
            <a:off x="0" y="2571750"/>
            <a:ext cx="4217988" cy="4286250"/>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Содержимое 2"/>
          <p:cNvSpPr>
            <a:spLocks noGrp="1"/>
          </p:cNvSpPr>
          <p:nvPr>
            <p:ph idx="1"/>
          </p:nvPr>
        </p:nvSpPr>
        <p:spPr>
          <a:xfrm>
            <a:off x="214313" y="285750"/>
            <a:ext cx="8929687" cy="5840413"/>
          </a:xfrm>
        </p:spPr>
        <p:txBody>
          <a:bodyPr/>
          <a:lstStyle/>
          <a:p>
            <a:pPr marL="0" indent="0" algn="ctr">
              <a:buFont typeface="Arial" charset="0"/>
              <a:buNone/>
            </a:pPr>
            <a:r>
              <a:rPr lang="ru-RU" sz="4000" b="1">
                <a:latin typeface="Times New Roman" pitchFamily="18" charset="0"/>
                <a:cs typeface="Times New Roman" pitchFamily="18" charset="0"/>
              </a:rPr>
              <a:t>Псевдоартроз</a:t>
            </a:r>
            <a:r>
              <a:rPr lang="ru-RU" sz="4000">
                <a:latin typeface="Times New Roman" pitchFamily="18" charset="0"/>
                <a:cs typeface="Times New Roman" pitchFamily="18" charset="0"/>
              </a:rPr>
              <a:t> </a:t>
            </a:r>
          </a:p>
          <a:p>
            <a:pPr marL="0" indent="0">
              <a:buFont typeface="Arial" charset="0"/>
              <a:buNone/>
            </a:pPr>
            <a:r>
              <a:rPr lang="ru-RU" sz="4000">
                <a:latin typeface="Times New Roman" pitchFamily="18" charset="0"/>
                <a:cs typeface="Times New Roman" pitchFamily="18" charset="0"/>
              </a:rPr>
              <a:t>(др. название </a:t>
            </a:r>
            <a:r>
              <a:rPr lang="ru-RU" sz="4000" i="1">
                <a:latin typeface="Times New Roman" pitchFamily="18" charset="0"/>
                <a:cs typeface="Times New Roman" pitchFamily="18" charset="0"/>
              </a:rPr>
              <a:t>«неоартро́з»</a:t>
            </a:r>
            <a:r>
              <a:rPr lang="ru-RU" sz="4000">
                <a:latin typeface="Times New Roman" pitchFamily="18" charset="0"/>
                <a:cs typeface="Times New Roman" pitchFamily="18" charset="0"/>
              </a:rPr>
              <a:t>) — это </a:t>
            </a:r>
            <a:r>
              <a:rPr lang="ru-RU" sz="4000" b="1">
                <a:solidFill>
                  <a:srgbClr val="FF0000"/>
                </a:solidFill>
                <a:latin typeface="Times New Roman" pitchFamily="18" charset="0"/>
                <a:cs typeface="Times New Roman" pitchFamily="18" charset="0"/>
              </a:rPr>
              <a:t>ложный сустав</a:t>
            </a:r>
            <a:r>
              <a:rPr lang="ru-RU" sz="4000">
                <a:latin typeface="Times New Roman" pitchFamily="18" charset="0"/>
                <a:cs typeface="Times New Roman" pitchFamily="18" charset="0"/>
              </a:rPr>
              <a:t>, образовавшийся на несвойственном ему месте вследствие длительно существующего вывиха или внутрисуставного перелома. Врожденный вывих бедра может стать причиной возникновения псевдоартроза.</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Заголовок 1"/>
          <p:cNvSpPr>
            <a:spLocks noGrp="1"/>
          </p:cNvSpPr>
          <p:nvPr>
            <p:ph type="title"/>
          </p:nvPr>
        </p:nvSpPr>
        <p:spPr>
          <a:xfrm>
            <a:off x="500063" y="0"/>
            <a:ext cx="8229600" cy="1143000"/>
          </a:xfrm>
        </p:spPr>
        <p:txBody>
          <a:bodyPr/>
          <a:lstStyle/>
          <a:p>
            <a:r>
              <a:rPr lang="ru-RU" sz="3600" b="1">
                <a:latin typeface="Times New Roman" pitchFamily="18" charset="0"/>
                <a:cs typeface="Times New Roman" pitchFamily="18" charset="0"/>
              </a:rPr>
              <a:t>ОСНОВНЫЕ ПРИЧИНЫ</a:t>
            </a:r>
          </a:p>
        </p:txBody>
      </p:sp>
      <p:sp>
        <p:nvSpPr>
          <p:cNvPr id="3" name="Содержимое 2"/>
          <p:cNvSpPr>
            <a:spLocks noGrp="1"/>
          </p:cNvSpPr>
          <p:nvPr>
            <p:ph idx="1"/>
          </p:nvPr>
        </p:nvSpPr>
        <p:spPr>
          <a:xfrm>
            <a:off x="214313" y="928688"/>
            <a:ext cx="8715375" cy="5197475"/>
          </a:xfrm>
        </p:spPr>
        <p:txBody>
          <a:bodyPr rtlCol="0">
            <a:normAutofit lnSpcReduction="10000"/>
          </a:bodyPr>
          <a:lstStyle/>
          <a:p>
            <a:pPr fontAlgn="auto">
              <a:spcAft>
                <a:spcPts val="0"/>
              </a:spcAft>
              <a:buFont typeface="Arial" pitchFamily="34" charset="0"/>
              <a:buChar char="•"/>
              <a:defRPr/>
            </a:pPr>
            <a:r>
              <a:rPr lang="ru-RU" b="1" dirty="0">
                <a:latin typeface="Times New Roman" pitchFamily="18" charset="0"/>
                <a:cs typeface="Times New Roman" pitchFamily="18" charset="0"/>
              </a:rPr>
              <a:t>Заболевания</a:t>
            </a:r>
            <a:r>
              <a:rPr lang="ru-RU" dirty="0">
                <a:latin typeface="Times New Roman" pitchFamily="18" charset="0"/>
                <a:cs typeface="Times New Roman" pitchFamily="18" charset="0"/>
              </a:rPr>
              <a:t>, при которых нарушается обмен веществ и </a:t>
            </a:r>
            <a:r>
              <a:rPr lang="ru-RU" dirty="0" err="1">
                <a:latin typeface="Times New Roman" pitchFamily="18" charset="0"/>
                <a:cs typeface="Times New Roman" pitchFamily="18" charset="0"/>
              </a:rPr>
              <a:t>репаративная</a:t>
            </a:r>
            <a:r>
              <a:rPr lang="ru-RU" dirty="0">
                <a:latin typeface="Times New Roman" pitchFamily="18" charset="0"/>
                <a:cs typeface="Times New Roman" pitchFamily="18" charset="0"/>
              </a:rPr>
              <a:t> регенерация костной ткани</a:t>
            </a:r>
          </a:p>
          <a:p>
            <a:pPr fontAlgn="auto">
              <a:spcAft>
                <a:spcPts val="0"/>
              </a:spcAft>
              <a:buFont typeface="Arial" pitchFamily="34" charset="0"/>
              <a:buChar char="•"/>
              <a:defRPr/>
            </a:pPr>
            <a:r>
              <a:rPr lang="ru-RU" b="1" dirty="0">
                <a:latin typeface="Times New Roman" pitchFamily="18" charset="0"/>
                <a:cs typeface="Times New Roman" pitchFamily="18" charset="0"/>
              </a:rPr>
              <a:t>Дефекты </a:t>
            </a:r>
            <a:r>
              <a:rPr lang="ru-RU" dirty="0">
                <a:latin typeface="Times New Roman" pitchFamily="18" charset="0"/>
                <a:cs typeface="Times New Roman" pitchFamily="18" charset="0"/>
              </a:rPr>
              <a:t>оперативного вмешательства </a:t>
            </a:r>
            <a:r>
              <a:rPr lang="ru-RU" i="1" dirty="0">
                <a:latin typeface="Times New Roman" pitchFamily="18" charset="0"/>
                <a:cs typeface="Times New Roman" pitchFamily="18" charset="0"/>
              </a:rPr>
              <a:t>(непрочная фиксация)</a:t>
            </a:r>
          </a:p>
          <a:p>
            <a:pPr fontAlgn="auto">
              <a:spcAft>
                <a:spcPts val="0"/>
              </a:spcAft>
              <a:buFont typeface="Arial" pitchFamily="34" charset="0"/>
              <a:buChar char="•"/>
              <a:defRPr/>
            </a:pPr>
            <a:r>
              <a:rPr lang="ru-RU" b="1" dirty="0">
                <a:latin typeface="Times New Roman" pitchFamily="18" charset="0"/>
                <a:cs typeface="Times New Roman" pitchFamily="18" charset="0"/>
              </a:rPr>
              <a:t>Ошибки</a:t>
            </a:r>
            <a:r>
              <a:rPr lang="ru-RU" dirty="0">
                <a:latin typeface="Times New Roman" pitchFamily="18" charset="0"/>
                <a:cs typeface="Times New Roman" pitchFamily="18" charset="0"/>
              </a:rPr>
              <a:t> послеоперационного лечения (</a:t>
            </a:r>
            <a:r>
              <a:rPr lang="ru-RU" i="1" dirty="0">
                <a:latin typeface="Times New Roman" pitchFamily="18" charset="0"/>
                <a:cs typeface="Times New Roman" pitchFamily="18" charset="0"/>
              </a:rPr>
              <a:t>раннее устранение фиксации)</a:t>
            </a:r>
          </a:p>
          <a:p>
            <a:pPr fontAlgn="auto">
              <a:spcAft>
                <a:spcPts val="0"/>
              </a:spcAft>
              <a:buFont typeface="Arial" pitchFamily="34" charset="0"/>
              <a:buChar char="•"/>
              <a:defRPr/>
            </a:pPr>
            <a:r>
              <a:rPr lang="ru-RU" b="1" dirty="0">
                <a:latin typeface="Times New Roman" pitchFamily="18" charset="0"/>
                <a:cs typeface="Times New Roman" pitchFamily="18" charset="0"/>
              </a:rPr>
              <a:t>Ошибки </a:t>
            </a:r>
            <a:r>
              <a:rPr lang="ru-RU" dirty="0">
                <a:latin typeface="Times New Roman" pitchFamily="18" charset="0"/>
                <a:cs typeface="Times New Roman" pitchFamily="18" charset="0"/>
              </a:rPr>
              <a:t>консервативного лечения </a:t>
            </a:r>
            <a:r>
              <a:rPr lang="ru-RU" i="1" dirty="0">
                <a:latin typeface="Times New Roman" pitchFamily="18" charset="0"/>
                <a:cs typeface="Times New Roman" pitchFamily="18" charset="0"/>
              </a:rPr>
              <a:t>(смещение отломков под гипсом)</a:t>
            </a:r>
          </a:p>
          <a:p>
            <a:pPr fontAlgn="auto">
              <a:spcAft>
                <a:spcPts val="0"/>
              </a:spcAft>
              <a:buFont typeface="Arial" pitchFamily="34" charset="0"/>
              <a:buChar char="•"/>
              <a:defRPr/>
            </a:pPr>
            <a:r>
              <a:rPr lang="ru-RU" b="1" dirty="0">
                <a:latin typeface="Times New Roman" pitchFamily="18" charset="0"/>
                <a:cs typeface="Times New Roman" pitchFamily="18" charset="0"/>
              </a:rPr>
              <a:t>Нагноение</a:t>
            </a:r>
            <a:r>
              <a:rPr lang="ru-RU" dirty="0">
                <a:latin typeface="Times New Roman" pitchFamily="18" charset="0"/>
                <a:cs typeface="Times New Roman" pitchFamily="18" charset="0"/>
              </a:rPr>
              <a:t> </a:t>
            </a:r>
            <a:r>
              <a:rPr lang="ru-RU" i="1" dirty="0">
                <a:latin typeface="Times New Roman" pitchFamily="18" charset="0"/>
                <a:cs typeface="Times New Roman" pitchFamily="18" charset="0"/>
              </a:rPr>
              <a:t>(остеомиелит)</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Заголовок 1"/>
          <p:cNvSpPr>
            <a:spLocks noGrp="1"/>
          </p:cNvSpPr>
          <p:nvPr>
            <p:ph type="title"/>
          </p:nvPr>
        </p:nvSpPr>
        <p:spPr>
          <a:xfrm>
            <a:off x="428625" y="0"/>
            <a:ext cx="8229600" cy="1143000"/>
          </a:xfrm>
        </p:spPr>
        <p:txBody>
          <a:bodyPr/>
          <a:lstStyle/>
          <a:p>
            <a:r>
              <a:rPr lang="ru-RU" b="1">
                <a:latin typeface="Times New Roman" pitchFamily="18" charset="0"/>
                <a:cs typeface="Times New Roman" pitchFamily="18" charset="0"/>
              </a:rPr>
              <a:t>ЛЕЧЕНИЕ</a:t>
            </a:r>
          </a:p>
        </p:txBody>
      </p:sp>
      <p:pic>
        <p:nvPicPr>
          <p:cNvPr id="126979" name="Picture 2" descr="C:\Documents and Settings\Admin\Рабочий стол\ГАВМ\ЗАНЯТИЯ ПРАКТИКА И ЛЕКЦИИ\Болезни суставов\ложный сустав\лечение 2.jpg"/>
          <p:cNvPicPr>
            <a:picLocks noChangeAspect="1" noChangeArrowheads="1"/>
          </p:cNvPicPr>
          <p:nvPr/>
        </p:nvPicPr>
        <p:blipFill>
          <a:blip r:embed="rId2" cstate="print"/>
          <a:srcRect/>
          <a:stretch>
            <a:fillRect/>
          </a:stretch>
        </p:blipFill>
        <p:spPr bwMode="auto">
          <a:xfrm>
            <a:off x="4000500" y="1973263"/>
            <a:ext cx="5143500" cy="4884737"/>
          </a:xfrm>
          <a:prstGeom prst="rect">
            <a:avLst/>
          </a:prstGeom>
          <a:noFill/>
          <a:ln w="9525">
            <a:noFill/>
            <a:miter lim="800000"/>
            <a:headEnd/>
            <a:tailEnd/>
          </a:ln>
        </p:spPr>
      </p:pic>
      <p:pic>
        <p:nvPicPr>
          <p:cNvPr id="126980" name="Picture 3" descr="C:\Documents and Settings\Admin\Рабочий стол\ГАВМ\ЗАНЯТИЯ ПРАКТИКА И ЛЕКЦИИ\Болезни суставов\ложный сустав\лечение 1.jpg"/>
          <p:cNvPicPr>
            <a:picLocks noChangeAspect="1" noChangeArrowheads="1"/>
          </p:cNvPicPr>
          <p:nvPr/>
        </p:nvPicPr>
        <p:blipFill>
          <a:blip r:embed="rId3" cstate="print"/>
          <a:srcRect/>
          <a:stretch>
            <a:fillRect/>
          </a:stretch>
        </p:blipFill>
        <p:spPr bwMode="auto">
          <a:xfrm>
            <a:off x="214313" y="1389063"/>
            <a:ext cx="2786062" cy="5468937"/>
          </a:xfrm>
          <a:prstGeom prst="rect">
            <a:avLst/>
          </a:prstGeom>
          <a:noFill/>
          <a:ln w="9525">
            <a:noFill/>
            <a:miter lim="800000"/>
            <a:headEnd/>
            <a:tailEnd/>
          </a:ln>
        </p:spPr>
      </p:pic>
      <p:sp>
        <p:nvSpPr>
          <p:cNvPr id="126981" name="TextBox 5"/>
          <p:cNvSpPr txBox="1">
            <a:spLocks noChangeArrowheads="1"/>
          </p:cNvSpPr>
          <p:nvPr/>
        </p:nvSpPr>
        <p:spPr bwMode="auto">
          <a:xfrm>
            <a:off x="214313" y="714375"/>
            <a:ext cx="8929687" cy="1077913"/>
          </a:xfrm>
          <a:prstGeom prst="rect">
            <a:avLst/>
          </a:prstGeom>
          <a:noFill/>
          <a:ln w="9525">
            <a:noFill/>
            <a:miter lim="800000"/>
            <a:headEnd/>
            <a:tailEnd/>
          </a:ln>
        </p:spPr>
        <p:txBody>
          <a:bodyPr>
            <a:spAutoFit/>
          </a:bodyPr>
          <a:lstStyle/>
          <a:p>
            <a:r>
              <a:rPr lang="ru-RU" sz="3200">
                <a:latin typeface="Times New Roman" pitchFamily="18" charset="0"/>
                <a:cs typeface="Times New Roman" pitchFamily="18" charset="0"/>
              </a:rPr>
              <a:t>Накостный  остеосинтез  при  гипертрофическом</a:t>
            </a:r>
          </a:p>
          <a:p>
            <a:pPr algn="r"/>
            <a:r>
              <a:rPr lang="ru-RU" sz="3200">
                <a:latin typeface="Times New Roman" pitchFamily="18" charset="0"/>
                <a:cs typeface="Times New Roman" pitchFamily="18" charset="0"/>
              </a:rPr>
              <a:t> ложном суставе</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rtlCol="0">
            <a:normAutofit fontScale="90000"/>
          </a:bodyPr>
          <a:lstStyle/>
          <a:p>
            <a:pPr fontAlgn="auto">
              <a:spcAft>
                <a:spcPts val="0"/>
              </a:spcAft>
              <a:defRPr/>
            </a:pPr>
            <a:r>
              <a:rPr lang="ru-RU" dirty="0">
                <a:latin typeface="Times New Roman" pitchFamily="18" charset="0"/>
                <a:cs typeface="Times New Roman" pitchFamily="18" charset="0"/>
              </a:rPr>
              <a:t>Лечение </a:t>
            </a:r>
            <a:r>
              <a:rPr lang="ru-RU" dirty="0" err="1">
                <a:latin typeface="Times New Roman" pitchFamily="18" charset="0"/>
                <a:cs typeface="Times New Roman" pitchFamily="18" charset="0"/>
              </a:rPr>
              <a:t>тромбоцитарной</a:t>
            </a:r>
            <a:r>
              <a:rPr lang="ru-RU" dirty="0">
                <a:latin typeface="Times New Roman" pitchFamily="18" charset="0"/>
                <a:cs typeface="Times New Roman" pitchFamily="18" charset="0"/>
              </a:rPr>
              <a:t> массой при </a:t>
            </a:r>
            <a:r>
              <a:rPr lang="ru-RU" dirty="0" err="1">
                <a:latin typeface="Times New Roman" pitchFamily="18" charset="0"/>
                <a:cs typeface="Times New Roman" pitchFamily="18" charset="0"/>
              </a:rPr>
              <a:t>гипотрофическом</a:t>
            </a:r>
            <a:r>
              <a:rPr lang="ru-RU" dirty="0">
                <a:latin typeface="Times New Roman" pitchFamily="18" charset="0"/>
                <a:cs typeface="Times New Roman" pitchFamily="18" charset="0"/>
              </a:rPr>
              <a:t> ложном суставе</a:t>
            </a:r>
          </a:p>
        </p:txBody>
      </p:sp>
      <p:pic>
        <p:nvPicPr>
          <p:cNvPr id="128003" name="Picture 2" descr="C:\Documents and Settings\Admin\Рабочий стол\ГАВМ\ЗАНЯТИЯ ПРАКТИКА И ЛЕКЦИИ\БОЛЕЗНИ КОСТЕЙ\ПЕРЕЛОМЫ\лучевая локтевая\Аратенян\компеляция для пересылки.JPG"/>
          <p:cNvPicPr>
            <a:picLocks noGrp="1" noChangeAspect="1" noChangeArrowheads="1"/>
          </p:cNvPicPr>
          <p:nvPr>
            <p:ph idx="1"/>
          </p:nvPr>
        </p:nvPicPr>
        <p:blipFill>
          <a:blip r:embed="rId2" cstate="print"/>
          <a:srcRect/>
          <a:stretch>
            <a:fillRect/>
          </a:stretch>
        </p:blipFill>
        <p:spPr>
          <a:xfrm>
            <a:off x="714375" y="1285875"/>
            <a:ext cx="7859713" cy="5410200"/>
          </a:xfr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428625"/>
            <a:ext cx="8229600" cy="439738"/>
          </a:xfrm>
        </p:spPr>
        <p:txBody>
          <a:bodyPr rtlCol="0">
            <a:normAutofit fontScale="90000"/>
          </a:bodyPr>
          <a:lstStyle/>
          <a:p>
            <a:pPr algn="r" fontAlgn="auto">
              <a:spcAft>
                <a:spcPts val="0"/>
              </a:spcAft>
              <a:defRPr/>
            </a:pPr>
            <a:r>
              <a:rPr lang="ru-RU" dirty="0">
                <a:latin typeface="Times New Roman" pitchFamily="18" charset="0"/>
                <a:cs typeface="Times New Roman" pitchFamily="18" charset="0"/>
              </a:rPr>
              <a:t>Имплантация аутогенной кости в</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шейку бедра</a:t>
            </a:r>
          </a:p>
        </p:txBody>
      </p:sp>
      <p:pic>
        <p:nvPicPr>
          <p:cNvPr id="129027" name="Picture 4" descr="C:\Documents and Settings\Admin\Рабочий стол\ГАВМ\ЗАНЯТИЯ ПРАКТИКА И ЛЕКЦИИ\Болезни суставов\ложный сустав\имплантация\1\16 06 22 .jpg"/>
          <p:cNvPicPr>
            <a:picLocks noChangeAspect="1" noChangeArrowheads="1"/>
          </p:cNvPicPr>
          <p:nvPr/>
        </p:nvPicPr>
        <p:blipFill>
          <a:blip r:embed="rId2" cstate="print"/>
          <a:srcRect/>
          <a:stretch>
            <a:fillRect/>
          </a:stretch>
        </p:blipFill>
        <p:spPr bwMode="auto">
          <a:xfrm>
            <a:off x="0" y="785813"/>
            <a:ext cx="3643313" cy="3725862"/>
          </a:xfrm>
          <a:prstGeom prst="rect">
            <a:avLst/>
          </a:prstGeom>
          <a:noFill/>
          <a:ln w="9525">
            <a:noFill/>
            <a:miter lim="800000"/>
            <a:headEnd/>
            <a:tailEnd/>
          </a:ln>
        </p:spPr>
      </p:pic>
      <p:pic>
        <p:nvPicPr>
          <p:cNvPr id="129028" name="Picture 5" descr="C:\Documents and Settings\Admin\Рабочий стол\ГАВМ\ЗАНЯТИЯ ПРАКТИКА И ЛЕКЦИИ\Болезни суставов\ложный сустав\имплантация\1\16 07 16.JPG"/>
          <p:cNvPicPr>
            <a:picLocks noChangeAspect="1" noChangeArrowheads="1"/>
          </p:cNvPicPr>
          <p:nvPr/>
        </p:nvPicPr>
        <p:blipFill>
          <a:blip r:embed="rId3" cstate="print"/>
          <a:srcRect/>
          <a:stretch>
            <a:fillRect/>
          </a:stretch>
        </p:blipFill>
        <p:spPr bwMode="auto">
          <a:xfrm>
            <a:off x="2571750" y="1928813"/>
            <a:ext cx="3638550" cy="3721100"/>
          </a:xfrm>
          <a:prstGeom prst="rect">
            <a:avLst/>
          </a:prstGeom>
          <a:noFill/>
          <a:ln w="9525">
            <a:noFill/>
            <a:miter lim="800000"/>
            <a:headEnd/>
            <a:tailEnd/>
          </a:ln>
        </p:spPr>
      </p:pic>
      <p:pic>
        <p:nvPicPr>
          <p:cNvPr id="129029" name="Picture 3" descr="C:\Documents and Settings\Admin\Рабочий стол\ГАВМ\ЗАНЯТИЯ ПРАКТИКА И ЛЕКЦИИ\Болезни суставов\ложный сустав\имплантация\1\16 12 16.JPG"/>
          <p:cNvPicPr>
            <a:picLocks noChangeAspect="1" noChangeArrowheads="1"/>
          </p:cNvPicPr>
          <p:nvPr/>
        </p:nvPicPr>
        <p:blipFill>
          <a:blip r:embed="rId4" cstate="print"/>
          <a:srcRect/>
          <a:stretch>
            <a:fillRect/>
          </a:stretch>
        </p:blipFill>
        <p:spPr bwMode="auto">
          <a:xfrm>
            <a:off x="5500688" y="3132138"/>
            <a:ext cx="3643312" cy="372586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1965</TotalTime>
  <Words>2892</Words>
  <Application>Microsoft Office PowerPoint</Application>
  <PresentationFormat>Экран (4:3)</PresentationFormat>
  <Paragraphs>313</Paragraphs>
  <Slides>113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113</vt:i4>
      </vt:variant>
    </vt:vector>
  </HeadingPairs>
  <TitlesOfParts>
    <vt:vector size="117" baseType="lpstr">
      <vt:lpstr>Arial</vt:lpstr>
      <vt:lpstr>Calibri</vt:lpstr>
      <vt:lpstr>Times New Roman</vt:lpstr>
      <vt:lpstr>Тема Office</vt:lpstr>
      <vt:lpstr>Презентация PowerPoint</vt:lpstr>
      <vt:lpstr> СИНДЕСМОЛОГИЯ (АРТРОЛОГИЯ) </vt:lpstr>
      <vt:lpstr>Внешний вид сустава конечности животных  </vt:lpstr>
      <vt:lpstr>Классификация суставов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Диагностика болезней конечностей  </vt:lpstr>
      <vt:lpstr>Виды и степени хромот</vt:lpstr>
      <vt:lpstr>Степени хромоты</vt:lpstr>
      <vt:lpstr>ПОДОМЕТРИЯ как один из способов количественной оценки хромоты</vt:lpstr>
      <vt:lpstr>Презентация PowerPoint</vt:lpstr>
      <vt:lpstr>Презентация PowerPoint</vt:lpstr>
      <vt:lpstr>Презентация PowerPoint</vt:lpstr>
      <vt:lpstr>Презентация PowerPoint</vt:lpstr>
      <vt:lpstr>Основные морфологические субстраты болезней суставов </vt:lpstr>
      <vt:lpstr>!!! СИНОВИЯ !!! (суставная жидкость)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Синовиальная жидкость – выполняет в суставе ряд важных функций</vt:lpstr>
      <vt:lpstr>Презентация PowerPoint</vt:lpstr>
      <vt:lpstr>Методы диагностики  болезней суставов </vt:lpstr>
      <vt:lpstr>Рентген/КТ </vt:lpstr>
      <vt:lpstr>МРТ </vt:lpstr>
      <vt:lpstr> УЗИ </vt:lpstr>
      <vt:lpstr>Презентация PowerPoint</vt:lpstr>
      <vt:lpstr>ПУНКЦИЯ ВНУТРИСУСТАВНОЙ ЖИДКОСТИ</vt:lpstr>
      <vt:lpstr>ПУНКЦИЯ ВНУТРИСУСТАВНОЙ ЖИДКОСТИ</vt:lpstr>
      <vt:lpstr>Классификация болезней суставов</vt:lpstr>
      <vt:lpstr>Презентация PowerPoint</vt:lpstr>
      <vt:lpstr>Презентация PowerPoint</vt:lpstr>
      <vt:lpstr>Презентация PowerPoint</vt:lpstr>
      <vt:lpstr>ВТОРИЧНЫЕ БОЛЕЗНЕЙ СУСТАВОВ ОБУСЛОВЛЕННЫЕ ПЕРВИЧНЫМ ПОРАЖЕНИЕМ КОСТЕЙ  </vt:lpstr>
      <vt:lpstr>Презентация PowerPoint</vt:lpstr>
      <vt:lpstr>Вывихи суставов</vt:lpstr>
      <vt:lpstr>Презентация PowerPoint</vt:lpstr>
      <vt:lpstr>Презентация PowerPoint</vt:lpstr>
      <vt:lpstr>КЛАССИФИКАЦИЯ</vt:lpstr>
      <vt:lpstr>Презентация PowerPoint</vt:lpstr>
      <vt:lpstr>Презентация PowerPoint</vt:lpstr>
      <vt:lpstr>Презентация PowerPoint</vt:lpstr>
      <vt:lpstr>дискомпетентный вывих локтевого сустава после внеочагового остеосинтеза </vt:lpstr>
      <vt:lpstr>Презентация PowerPoint</vt:lpstr>
      <vt:lpstr>Презентация PowerPoint</vt:lpstr>
      <vt:lpstr>Презентация PowerPoint</vt:lpstr>
      <vt:lpstr>Раны суставов</vt:lpstr>
      <vt:lpstr>Презентация PowerPoint</vt:lpstr>
      <vt:lpstr>Презентация PowerPoint</vt:lpstr>
      <vt:lpstr>АРТРИТЫ/АРТРОЗЫ</vt:lpstr>
      <vt:lpstr>Асептические артриты</vt:lpstr>
      <vt:lpstr>Презентация PowerPoint</vt:lpstr>
      <vt:lpstr>Презентация PowerPoint</vt:lpstr>
      <vt:lpstr>ЭТИОЛОГИЯ АРТРИТА</vt:lpstr>
      <vt:lpstr>ПАТОГЕНЕЗ АРТРИТА</vt:lpstr>
      <vt:lpstr>Презентация PowerPoint</vt:lpstr>
      <vt:lpstr>Презентация PowerPoint</vt:lpstr>
      <vt:lpstr>Презентация PowerPoint</vt:lpstr>
      <vt:lpstr>Презентация PowerPoint</vt:lpstr>
      <vt:lpstr>Гнойный артрит</vt:lpstr>
      <vt:lpstr>Презентация PowerPoint</vt:lpstr>
      <vt:lpstr>Презентация PowerPoint</vt:lpstr>
      <vt:lpstr>Микроскопия синовиальной жидкости при гнойном артрите</vt:lpstr>
      <vt:lpstr>Презентация PowerPoint</vt:lpstr>
      <vt:lpstr>Презентация PowerPoint</vt:lpstr>
      <vt:lpstr>Контрактуры суставов</vt:lpstr>
      <vt:lpstr>Презентация PowerPoint</vt:lpstr>
      <vt:lpstr>Презентация PowerPoint</vt:lpstr>
      <vt:lpstr>КЛАССИФИКАЦИЯ</vt:lpstr>
      <vt:lpstr>ЛЕЧЕНИЕ КОНТРАКТУР</vt:lpstr>
      <vt:lpstr>Остеохондроматоз суставов</vt:lpstr>
      <vt:lpstr>Презентация PowerPoint</vt:lpstr>
      <vt:lpstr>Презентация PowerPoint</vt:lpstr>
      <vt:lpstr>Артроз суставов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Анкилоз суставов</vt:lpstr>
      <vt:lpstr>Дифференциальная диагностика деформирующего артрита и артроза</vt:lpstr>
      <vt:lpstr>Презентация PowerPoint</vt:lpstr>
      <vt:lpstr>Ложный сустав и его причины</vt:lpstr>
      <vt:lpstr>Презентация PowerPoint</vt:lpstr>
      <vt:lpstr>Презентация PowerPoint</vt:lpstr>
      <vt:lpstr>ОСНОВНЫЕ ПРИЧИНЫ</vt:lpstr>
      <vt:lpstr>ЛЕЧЕНИЕ</vt:lpstr>
      <vt:lpstr>Лечение тромбоцитарной массой при гипотрофическом ложном суставе</vt:lpstr>
      <vt:lpstr>Имплантация аутогенной кости в  шейку бедра</vt:lpstr>
      <vt:lpstr>Бурситы</vt:lpstr>
      <vt:lpstr>Презентация PowerPoint</vt:lpstr>
      <vt:lpstr>Презентация PowerPoint</vt:lpstr>
      <vt:lpstr>Презентация PowerPoint</vt:lpstr>
      <vt:lpstr>Презентация PowerPoint</vt:lpstr>
      <vt:lpstr>Основные способы лечения болезней суставов </vt:lpstr>
      <vt:lpstr>Презентация PowerPoint</vt:lpstr>
      <vt:lpstr>Презентация PowerPoint</vt:lpstr>
      <vt:lpstr>ПРЕПАРАТЫ ГИАЛУРОНОВОЙ КИСЛОТЫ</vt:lpstr>
      <vt:lpstr>НЕСТЕРОЙДНЫЕ ПРОТИВОВОСПАЛИТЕЛЬНЫЕ ПРЕПАРАТЫ (НПВП)</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Андрей Квочко</cp:lastModifiedBy>
  <cp:revision>237</cp:revision>
  <dcterms:modified xsi:type="dcterms:W3CDTF">2022-02-23T17:12:38Z</dcterms:modified>
</cp:coreProperties>
</file>